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4"/>
  </p:notesMasterIdLst>
  <p:sldIdLst>
    <p:sldId id="256" r:id="rId2"/>
    <p:sldId id="301" r:id="rId3"/>
    <p:sldId id="286" r:id="rId4"/>
    <p:sldId id="302" r:id="rId5"/>
    <p:sldId id="287" r:id="rId6"/>
    <p:sldId id="288" r:id="rId7"/>
    <p:sldId id="289" r:id="rId8"/>
    <p:sldId id="290" r:id="rId9"/>
    <p:sldId id="291" r:id="rId10"/>
    <p:sldId id="292" r:id="rId11"/>
    <p:sldId id="306" r:id="rId12"/>
    <p:sldId id="303" r:id="rId13"/>
    <p:sldId id="297" r:id="rId14"/>
    <p:sldId id="304" r:id="rId15"/>
    <p:sldId id="258" r:id="rId16"/>
    <p:sldId id="257" r:id="rId17"/>
    <p:sldId id="260" r:id="rId18"/>
    <p:sldId id="259" r:id="rId19"/>
    <p:sldId id="305" r:id="rId20"/>
    <p:sldId id="283" r:id="rId21"/>
    <p:sldId id="280" r:id="rId22"/>
    <p:sldId id="276" r:id="rId23"/>
    <p:sldId id="275" r:id="rId24"/>
    <p:sldId id="274" r:id="rId25"/>
    <p:sldId id="273" r:id="rId26"/>
    <p:sldId id="265" r:id="rId27"/>
    <p:sldId id="266" r:id="rId28"/>
    <p:sldId id="271" r:id="rId29"/>
    <p:sldId id="268" r:id="rId30"/>
    <p:sldId id="269" r:id="rId31"/>
    <p:sldId id="270" r:id="rId32"/>
    <p:sldId id="261" r:id="rId33"/>
  </p:sldIdLst>
  <p:sldSz cx="12192000" cy="6858000"/>
  <p:notesSz cx="6858000" cy="9144000"/>
  <p:embeddedFontLst>
    <p:embeddedFont>
      <p:font typeface="Aptos" panose="020B0004020202020204" pitchFamily="34" charset="0"/>
      <p:regular r:id="rId35"/>
      <p:bold r:id="rId36"/>
      <p:italic r:id="rId37"/>
      <p:boldItalic r:id="rId38"/>
    </p:embeddedFont>
    <p:embeddedFont>
      <p:font typeface="Feature Deck" pitchFamily="2" charset="77"/>
      <p:regular r:id="rId39"/>
      <p:bold r:id="rId40"/>
      <p:italic r:id="rId41"/>
      <p:boldItalic r:id="rId42"/>
    </p:embeddedFont>
    <p:embeddedFont>
      <p:font typeface="Feature Display" pitchFamily="2" charset="77"/>
      <p:regular r:id="rId43"/>
      <p:bold r:id="rId44"/>
      <p:italic r:id="rId45"/>
      <p:boldItalic r:id="rId46"/>
    </p:embeddedFont>
    <p:embeddedFont>
      <p:font typeface="Neue Haas Grotesk Text Pro" panose="020B0504020202020204" pitchFamily="34" charset="77"/>
      <p:regular r:id="rId47"/>
      <p:bold r:id="rId48"/>
      <p:italic r:id="rId49"/>
      <p:boldItalic r:id="rId50"/>
    </p:embeddedFont>
    <p:embeddedFont>
      <p:font typeface="NeueHaasGroteskText Pro" panose="020B0504020202020204" pitchFamily="34" charset="77"/>
      <p:regular r:id="rId51"/>
      <p:bold r:id="rId52"/>
      <p:italic r:id="rId53"/>
      <p:boldItalic r:id="rId54"/>
    </p:embeddedFont>
  </p:embeddedFontLst>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B6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50"/>
    <p:restoredTop sz="93498"/>
  </p:normalViewPr>
  <p:slideViewPr>
    <p:cSldViewPr snapToGrid="0">
      <p:cViewPr varScale="1">
        <p:scale>
          <a:sx n="142" d="100"/>
          <a:sy n="142" d="100"/>
        </p:scale>
        <p:origin x="14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customXml" Target="../customXml/item3.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20625C-421D-3841-9B06-34036053247D}" type="datetimeFigureOut">
              <a:rPr lang="en-IT" smtClean="0"/>
              <a:t>11/11/24</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8CD069-04BA-6F40-AF62-D6A43EE455C3}" type="slidenum">
              <a:rPr lang="en-IT" smtClean="0"/>
              <a:t>‹#›</a:t>
            </a:fld>
            <a:endParaRPr lang="en-IT"/>
          </a:p>
        </p:txBody>
      </p:sp>
    </p:spTree>
    <p:extLst>
      <p:ext uri="{BB962C8B-B14F-4D97-AF65-F5344CB8AC3E}">
        <p14:creationId xmlns:p14="http://schemas.microsoft.com/office/powerpoint/2010/main" val="647656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Introduce yourself and your organisation</a:t>
            </a:r>
          </a:p>
          <a:p>
            <a:pPr marL="0" lvl="0" indent="0" algn="l" rtl="0">
              <a:lnSpc>
                <a:spcPct val="100000"/>
              </a:lnSpc>
              <a:spcBef>
                <a:spcPts val="0"/>
              </a:spcBef>
              <a:spcAft>
                <a:spcPts val="0"/>
              </a:spcAft>
              <a:buSzPts val="1400"/>
              <a:buNone/>
            </a:pPr>
            <a:r>
              <a:rPr lang="en-US" dirty="0"/>
              <a:t>Tell the participants about the house rules:</a:t>
            </a:r>
          </a:p>
          <a:p>
            <a:pPr marL="457200" lvl="0" indent="-317500" algn="l" rtl="0">
              <a:lnSpc>
                <a:spcPct val="100000"/>
              </a:lnSpc>
              <a:spcBef>
                <a:spcPts val="0"/>
              </a:spcBef>
              <a:spcAft>
                <a:spcPts val="0"/>
              </a:spcAft>
              <a:buSzPts val="1400"/>
              <a:buChar char="-"/>
            </a:pPr>
            <a:r>
              <a:rPr lang="en-US" dirty="0"/>
              <a:t>everyone is muted but they can ask questions after the presentation</a:t>
            </a:r>
          </a:p>
          <a:p>
            <a:pPr marL="457200" lvl="0" indent="-317500" algn="l" rtl="0">
              <a:lnSpc>
                <a:spcPct val="100000"/>
              </a:lnSpc>
              <a:spcBef>
                <a:spcPts val="0"/>
              </a:spcBef>
              <a:spcAft>
                <a:spcPts val="0"/>
              </a:spcAft>
              <a:buSzPts val="1400"/>
              <a:buChar char="-"/>
            </a:pPr>
            <a:r>
              <a:rPr lang="en-US" dirty="0"/>
              <a:t>they can ask questions in the chat</a:t>
            </a:r>
          </a:p>
        </p:txBody>
      </p:sp>
      <p:sp>
        <p:nvSpPr>
          <p:cNvPr id="4" name="Slide Number Placeholder 3"/>
          <p:cNvSpPr>
            <a:spLocks noGrp="1"/>
          </p:cNvSpPr>
          <p:nvPr>
            <p:ph type="sldNum" sz="quarter" idx="5"/>
          </p:nvPr>
        </p:nvSpPr>
        <p:spPr/>
        <p:txBody>
          <a:bodyPr/>
          <a:lstStyle/>
          <a:p>
            <a:fld id="{D08CD069-04BA-6F40-AF62-D6A43EE455C3}" type="slidenum">
              <a:rPr lang="en-IT" smtClean="0"/>
              <a:t>20</a:t>
            </a:fld>
            <a:endParaRPr lang="en-IT"/>
          </a:p>
        </p:txBody>
      </p:sp>
    </p:spTree>
    <p:extLst>
      <p:ext uri="{BB962C8B-B14F-4D97-AF65-F5344CB8AC3E}">
        <p14:creationId xmlns:p14="http://schemas.microsoft.com/office/powerpoint/2010/main" val="3483529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Dear presenter!</a:t>
            </a:r>
          </a:p>
          <a:p>
            <a:pPr marL="0" indent="0"/>
            <a:r>
              <a:rPr lang="en-US" dirty="0"/>
              <a:t>This is a slide deck for the FoodEducators info webinar, but can also be used as an introduction to the teachers' training. Feel free to modify, omit or add more slides (of course, always adhering to the FoodEducators brand!)</a:t>
            </a:r>
            <a:br>
              <a:rPr lang="en-US" dirty="0"/>
            </a:br>
            <a:r>
              <a:rPr lang="en-US" dirty="0"/>
              <a:t>The length of the info webinar is 1.5 hours, 2 hours max, pace accordingly.</a:t>
            </a:r>
          </a:p>
        </p:txBody>
      </p:sp>
      <p:sp>
        <p:nvSpPr>
          <p:cNvPr id="4" name="Slide Number Placeholder 3"/>
          <p:cNvSpPr>
            <a:spLocks noGrp="1"/>
          </p:cNvSpPr>
          <p:nvPr>
            <p:ph type="sldNum" sz="quarter" idx="5"/>
          </p:nvPr>
        </p:nvSpPr>
        <p:spPr/>
        <p:txBody>
          <a:bodyPr/>
          <a:lstStyle/>
          <a:p>
            <a:fld id="{D08CD069-04BA-6F40-AF62-D6A43EE455C3}" type="slidenum">
              <a:rPr lang="en-IT" smtClean="0"/>
              <a:t>27</a:t>
            </a:fld>
            <a:endParaRPr lang="en-IT"/>
          </a:p>
        </p:txBody>
      </p:sp>
    </p:spTree>
    <p:extLst>
      <p:ext uri="{BB962C8B-B14F-4D97-AF65-F5344CB8AC3E}">
        <p14:creationId xmlns:p14="http://schemas.microsoft.com/office/powerpoint/2010/main" val="2263788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BAA3-4DFD-3D8F-1A63-BCBB9279504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0123BB1C-CD34-CF62-B77A-355A07CB7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50EF8CD0-DBD2-473B-CFCD-9A16040F6CA3}"/>
              </a:ext>
            </a:extLst>
          </p:cNvPr>
          <p:cNvSpPr>
            <a:spLocks noGrp="1"/>
          </p:cNvSpPr>
          <p:nvPr>
            <p:ph type="dt" sz="half" idx="10"/>
          </p:nvPr>
        </p:nvSpPr>
        <p:spPr/>
        <p:txBody>
          <a:bodyPr/>
          <a:lstStyle/>
          <a:p>
            <a:fld id="{8AB47595-5634-724F-A385-E66EA6DA24C2}" type="datetimeFigureOut">
              <a:rPr lang="en-IT" smtClean="0"/>
              <a:t>11/11/24</a:t>
            </a:fld>
            <a:endParaRPr lang="en-IT"/>
          </a:p>
        </p:txBody>
      </p:sp>
      <p:sp>
        <p:nvSpPr>
          <p:cNvPr id="5" name="Footer Placeholder 4">
            <a:extLst>
              <a:ext uri="{FF2B5EF4-FFF2-40B4-BE49-F238E27FC236}">
                <a16:creationId xmlns:a16="http://schemas.microsoft.com/office/drawing/2014/main" id="{F3E84E82-D122-17CC-8AED-01E81BB8B1C1}"/>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923D0114-C24B-8149-E428-D63D9A445DD3}"/>
              </a:ext>
            </a:extLst>
          </p:cNvPr>
          <p:cNvSpPr>
            <a:spLocks noGrp="1"/>
          </p:cNvSpPr>
          <p:nvPr>
            <p:ph type="sldNum" sz="quarter" idx="12"/>
          </p:nvPr>
        </p:nvSpPr>
        <p:spPr/>
        <p:txBody>
          <a:bodyPr/>
          <a:lstStyle/>
          <a:p>
            <a:fld id="{18B9A9AD-800C-8441-83A3-1AB37761A0EE}" type="slidenum">
              <a:rPr lang="en-IT" smtClean="0"/>
              <a:t>‹#›</a:t>
            </a:fld>
            <a:endParaRPr lang="en-IT"/>
          </a:p>
        </p:txBody>
      </p:sp>
    </p:spTree>
    <p:extLst>
      <p:ext uri="{BB962C8B-B14F-4D97-AF65-F5344CB8AC3E}">
        <p14:creationId xmlns:p14="http://schemas.microsoft.com/office/powerpoint/2010/main" val="1247298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939A-1CAC-BAE9-1CE7-DF2C16670BF2}"/>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03E1A2B6-7A31-8AD9-659E-ED6CF559E68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0DDF2F08-1492-6F33-E007-312BC73DBF7A}"/>
              </a:ext>
            </a:extLst>
          </p:cNvPr>
          <p:cNvSpPr>
            <a:spLocks noGrp="1"/>
          </p:cNvSpPr>
          <p:nvPr>
            <p:ph type="dt" sz="half" idx="10"/>
          </p:nvPr>
        </p:nvSpPr>
        <p:spPr/>
        <p:txBody>
          <a:bodyPr/>
          <a:lstStyle/>
          <a:p>
            <a:fld id="{8AB47595-5634-724F-A385-E66EA6DA24C2}" type="datetimeFigureOut">
              <a:rPr lang="en-IT" smtClean="0"/>
              <a:t>11/11/24</a:t>
            </a:fld>
            <a:endParaRPr lang="en-IT"/>
          </a:p>
        </p:txBody>
      </p:sp>
      <p:sp>
        <p:nvSpPr>
          <p:cNvPr id="5" name="Footer Placeholder 4">
            <a:extLst>
              <a:ext uri="{FF2B5EF4-FFF2-40B4-BE49-F238E27FC236}">
                <a16:creationId xmlns:a16="http://schemas.microsoft.com/office/drawing/2014/main" id="{0FE4C719-4AD0-2B5A-CBBC-A1CFFC6B105E}"/>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165043D0-48DC-2389-FBF2-9DA45D4D52F9}"/>
              </a:ext>
            </a:extLst>
          </p:cNvPr>
          <p:cNvSpPr>
            <a:spLocks noGrp="1"/>
          </p:cNvSpPr>
          <p:nvPr>
            <p:ph type="sldNum" sz="quarter" idx="12"/>
          </p:nvPr>
        </p:nvSpPr>
        <p:spPr/>
        <p:txBody>
          <a:bodyPr/>
          <a:lstStyle/>
          <a:p>
            <a:fld id="{18B9A9AD-800C-8441-83A3-1AB37761A0EE}" type="slidenum">
              <a:rPr lang="en-IT" smtClean="0"/>
              <a:t>‹#›</a:t>
            </a:fld>
            <a:endParaRPr lang="en-IT"/>
          </a:p>
        </p:txBody>
      </p:sp>
    </p:spTree>
    <p:extLst>
      <p:ext uri="{BB962C8B-B14F-4D97-AF65-F5344CB8AC3E}">
        <p14:creationId xmlns:p14="http://schemas.microsoft.com/office/powerpoint/2010/main" val="141697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644E11-0A01-3EA4-F76F-7E2168E4CF4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885D2D27-5053-8442-FA4D-958225AE9C8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88F6791F-CC3D-6A75-6877-6350B8DEE49C}"/>
              </a:ext>
            </a:extLst>
          </p:cNvPr>
          <p:cNvSpPr>
            <a:spLocks noGrp="1"/>
          </p:cNvSpPr>
          <p:nvPr>
            <p:ph type="dt" sz="half" idx="10"/>
          </p:nvPr>
        </p:nvSpPr>
        <p:spPr/>
        <p:txBody>
          <a:bodyPr/>
          <a:lstStyle/>
          <a:p>
            <a:fld id="{8AB47595-5634-724F-A385-E66EA6DA24C2}" type="datetimeFigureOut">
              <a:rPr lang="en-IT" smtClean="0"/>
              <a:t>11/11/24</a:t>
            </a:fld>
            <a:endParaRPr lang="en-IT"/>
          </a:p>
        </p:txBody>
      </p:sp>
      <p:sp>
        <p:nvSpPr>
          <p:cNvPr id="5" name="Footer Placeholder 4">
            <a:extLst>
              <a:ext uri="{FF2B5EF4-FFF2-40B4-BE49-F238E27FC236}">
                <a16:creationId xmlns:a16="http://schemas.microsoft.com/office/drawing/2014/main" id="{2C4E71C4-41BB-3724-85E3-BA8DEB7BF855}"/>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0A8EF383-BD7D-C75C-2448-837C895D47AC}"/>
              </a:ext>
            </a:extLst>
          </p:cNvPr>
          <p:cNvSpPr>
            <a:spLocks noGrp="1"/>
          </p:cNvSpPr>
          <p:nvPr>
            <p:ph type="sldNum" sz="quarter" idx="12"/>
          </p:nvPr>
        </p:nvSpPr>
        <p:spPr/>
        <p:txBody>
          <a:bodyPr/>
          <a:lstStyle/>
          <a:p>
            <a:fld id="{18B9A9AD-800C-8441-83A3-1AB37761A0EE}" type="slidenum">
              <a:rPr lang="en-IT" smtClean="0"/>
              <a:t>‹#›</a:t>
            </a:fld>
            <a:endParaRPr lang="en-IT"/>
          </a:p>
        </p:txBody>
      </p:sp>
    </p:spTree>
    <p:extLst>
      <p:ext uri="{BB962C8B-B14F-4D97-AF65-F5344CB8AC3E}">
        <p14:creationId xmlns:p14="http://schemas.microsoft.com/office/powerpoint/2010/main" val="1624337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200E-CD74-169C-7DEC-27FA8B6A6B9B}"/>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A0D35193-F081-0DF6-43C8-C467FD5A137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9AB9F116-D75E-9D00-38C3-A3EE5DC635C9}"/>
              </a:ext>
            </a:extLst>
          </p:cNvPr>
          <p:cNvSpPr>
            <a:spLocks noGrp="1"/>
          </p:cNvSpPr>
          <p:nvPr>
            <p:ph type="dt" sz="half" idx="10"/>
          </p:nvPr>
        </p:nvSpPr>
        <p:spPr/>
        <p:txBody>
          <a:bodyPr/>
          <a:lstStyle/>
          <a:p>
            <a:fld id="{8AB47595-5634-724F-A385-E66EA6DA24C2}" type="datetimeFigureOut">
              <a:rPr lang="en-IT" smtClean="0"/>
              <a:t>11/11/24</a:t>
            </a:fld>
            <a:endParaRPr lang="en-IT"/>
          </a:p>
        </p:txBody>
      </p:sp>
      <p:sp>
        <p:nvSpPr>
          <p:cNvPr id="5" name="Footer Placeholder 4">
            <a:extLst>
              <a:ext uri="{FF2B5EF4-FFF2-40B4-BE49-F238E27FC236}">
                <a16:creationId xmlns:a16="http://schemas.microsoft.com/office/drawing/2014/main" id="{A5AA1F8F-B115-D6BA-86F5-7E5CE74EE61F}"/>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48E09485-71E7-797C-450E-7659F1A8F8D2}"/>
              </a:ext>
            </a:extLst>
          </p:cNvPr>
          <p:cNvSpPr>
            <a:spLocks noGrp="1"/>
          </p:cNvSpPr>
          <p:nvPr>
            <p:ph type="sldNum" sz="quarter" idx="12"/>
          </p:nvPr>
        </p:nvSpPr>
        <p:spPr/>
        <p:txBody>
          <a:bodyPr/>
          <a:lstStyle/>
          <a:p>
            <a:fld id="{18B9A9AD-800C-8441-83A3-1AB37761A0EE}" type="slidenum">
              <a:rPr lang="en-IT" smtClean="0"/>
              <a:t>‹#›</a:t>
            </a:fld>
            <a:endParaRPr lang="en-IT"/>
          </a:p>
        </p:txBody>
      </p:sp>
    </p:spTree>
    <p:extLst>
      <p:ext uri="{BB962C8B-B14F-4D97-AF65-F5344CB8AC3E}">
        <p14:creationId xmlns:p14="http://schemas.microsoft.com/office/powerpoint/2010/main" val="2979624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24EBF-94E5-4C19-7E35-450431CF019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DF80203D-9822-83F8-5942-8C86393398A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E74A3BD-159B-F815-3ECA-2F98953F427E}"/>
              </a:ext>
            </a:extLst>
          </p:cNvPr>
          <p:cNvSpPr>
            <a:spLocks noGrp="1"/>
          </p:cNvSpPr>
          <p:nvPr>
            <p:ph type="dt" sz="half" idx="10"/>
          </p:nvPr>
        </p:nvSpPr>
        <p:spPr/>
        <p:txBody>
          <a:bodyPr/>
          <a:lstStyle/>
          <a:p>
            <a:fld id="{8AB47595-5634-724F-A385-E66EA6DA24C2}" type="datetimeFigureOut">
              <a:rPr lang="en-IT" smtClean="0"/>
              <a:t>11/11/24</a:t>
            </a:fld>
            <a:endParaRPr lang="en-IT"/>
          </a:p>
        </p:txBody>
      </p:sp>
      <p:sp>
        <p:nvSpPr>
          <p:cNvPr id="5" name="Footer Placeholder 4">
            <a:extLst>
              <a:ext uri="{FF2B5EF4-FFF2-40B4-BE49-F238E27FC236}">
                <a16:creationId xmlns:a16="http://schemas.microsoft.com/office/drawing/2014/main" id="{68BBBD26-F368-5F55-14E0-1BA0474150E1}"/>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06097244-52D1-13A4-25C4-97217ED7A3A9}"/>
              </a:ext>
            </a:extLst>
          </p:cNvPr>
          <p:cNvSpPr>
            <a:spLocks noGrp="1"/>
          </p:cNvSpPr>
          <p:nvPr>
            <p:ph type="sldNum" sz="quarter" idx="12"/>
          </p:nvPr>
        </p:nvSpPr>
        <p:spPr/>
        <p:txBody>
          <a:bodyPr/>
          <a:lstStyle/>
          <a:p>
            <a:fld id="{18B9A9AD-800C-8441-83A3-1AB37761A0EE}" type="slidenum">
              <a:rPr lang="en-IT" smtClean="0"/>
              <a:t>‹#›</a:t>
            </a:fld>
            <a:endParaRPr lang="en-IT"/>
          </a:p>
        </p:txBody>
      </p:sp>
    </p:spTree>
    <p:extLst>
      <p:ext uri="{BB962C8B-B14F-4D97-AF65-F5344CB8AC3E}">
        <p14:creationId xmlns:p14="http://schemas.microsoft.com/office/powerpoint/2010/main" val="99544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B72F1-046A-63A9-254D-8D9862B30C95}"/>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1A9C8B14-4130-A84E-A5C5-F147F5E8DB0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84EFC5CB-AF4B-3DB4-B273-61A46CAD5A7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F1913A41-CA23-C72E-6DA0-FCE8A479ED95}"/>
              </a:ext>
            </a:extLst>
          </p:cNvPr>
          <p:cNvSpPr>
            <a:spLocks noGrp="1"/>
          </p:cNvSpPr>
          <p:nvPr>
            <p:ph type="dt" sz="half" idx="10"/>
          </p:nvPr>
        </p:nvSpPr>
        <p:spPr/>
        <p:txBody>
          <a:bodyPr/>
          <a:lstStyle/>
          <a:p>
            <a:fld id="{8AB47595-5634-724F-A385-E66EA6DA24C2}" type="datetimeFigureOut">
              <a:rPr lang="en-IT" smtClean="0"/>
              <a:t>11/11/24</a:t>
            </a:fld>
            <a:endParaRPr lang="en-IT"/>
          </a:p>
        </p:txBody>
      </p:sp>
      <p:sp>
        <p:nvSpPr>
          <p:cNvPr id="6" name="Footer Placeholder 5">
            <a:extLst>
              <a:ext uri="{FF2B5EF4-FFF2-40B4-BE49-F238E27FC236}">
                <a16:creationId xmlns:a16="http://schemas.microsoft.com/office/drawing/2014/main" id="{E1F7ACB7-DE7A-F4E1-2112-AEE0CA806059}"/>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BBE4B1EF-E3D5-B734-5204-02A837734F5A}"/>
              </a:ext>
            </a:extLst>
          </p:cNvPr>
          <p:cNvSpPr>
            <a:spLocks noGrp="1"/>
          </p:cNvSpPr>
          <p:nvPr>
            <p:ph type="sldNum" sz="quarter" idx="12"/>
          </p:nvPr>
        </p:nvSpPr>
        <p:spPr/>
        <p:txBody>
          <a:bodyPr/>
          <a:lstStyle/>
          <a:p>
            <a:fld id="{18B9A9AD-800C-8441-83A3-1AB37761A0EE}" type="slidenum">
              <a:rPr lang="en-IT" smtClean="0"/>
              <a:t>‹#›</a:t>
            </a:fld>
            <a:endParaRPr lang="en-IT"/>
          </a:p>
        </p:txBody>
      </p:sp>
    </p:spTree>
    <p:extLst>
      <p:ext uri="{BB962C8B-B14F-4D97-AF65-F5344CB8AC3E}">
        <p14:creationId xmlns:p14="http://schemas.microsoft.com/office/powerpoint/2010/main" val="21636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6ED06-3C3A-1FA8-2836-0C5B62FE7133}"/>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74AEBC33-719D-D524-1AF9-80DE43C2FD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D64C313-9D8D-CC81-8D2F-8558398F4C9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DC4AAD2D-EFAA-79CC-6502-18CF01A45B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6400D6D-DE28-4C47-E1B2-3FF154C9092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53539EB8-8CC7-A308-3590-B2F6EBE170F3}"/>
              </a:ext>
            </a:extLst>
          </p:cNvPr>
          <p:cNvSpPr>
            <a:spLocks noGrp="1"/>
          </p:cNvSpPr>
          <p:nvPr>
            <p:ph type="dt" sz="half" idx="10"/>
          </p:nvPr>
        </p:nvSpPr>
        <p:spPr/>
        <p:txBody>
          <a:bodyPr/>
          <a:lstStyle/>
          <a:p>
            <a:fld id="{8AB47595-5634-724F-A385-E66EA6DA24C2}" type="datetimeFigureOut">
              <a:rPr lang="en-IT" smtClean="0"/>
              <a:t>11/11/24</a:t>
            </a:fld>
            <a:endParaRPr lang="en-IT"/>
          </a:p>
        </p:txBody>
      </p:sp>
      <p:sp>
        <p:nvSpPr>
          <p:cNvPr id="8" name="Footer Placeholder 7">
            <a:extLst>
              <a:ext uri="{FF2B5EF4-FFF2-40B4-BE49-F238E27FC236}">
                <a16:creationId xmlns:a16="http://schemas.microsoft.com/office/drawing/2014/main" id="{4703112D-D748-D86E-4550-2F45B7947F9F}"/>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800721B1-F0AD-C77F-AF74-71EF075564D8}"/>
              </a:ext>
            </a:extLst>
          </p:cNvPr>
          <p:cNvSpPr>
            <a:spLocks noGrp="1"/>
          </p:cNvSpPr>
          <p:nvPr>
            <p:ph type="sldNum" sz="quarter" idx="12"/>
          </p:nvPr>
        </p:nvSpPr>
        <p:spPr/>
        <p:txBody>
          <a:bodyPr/>
          <a:lstStyle/>
          <a:p>
            <a:fld id="{18B9A9AD-800C-8441-83A3-1AB37761A0EE}" type="slidenum">
              <a:rPr lang="en-IT" smtClean="0"/>
              <a:t>‹#›</a:t>
            </a:fld>
            <a:endParaRPr lang="en-IT"/>
          </a:p>
        </p:txBody>
      </p:sp>
    </p:spTree>
    <p:extLst>
      <p:ext uri="{BB962C8B-B14F-4D97-AF65-F5344CB8AC3E}">
        <p14:creationId xmlns:p14="http://schemas.microsoft.com/office/powerpoint/2010/main" val="185138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DE514-6533-75AF-8177-ED2120CA2FCD}"/>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9BF9FB45-AC60-D208-D1C4-740E925AA693}"/>
              </a:ext>
            </a:extLst>
          </p:cNvPr>
          <p:cNvSpPr>
            <a:spLocks noGrp="1"/>
          </p:cNvSpPr>
          <p:nvPr>
            <p:ph type="dt" sz="half" idx="10"/>
          </p:nvPr>
        </p:nvSpPr>
        <p:spPr/>
        <p:txBody>
          <a:bodyPr/>
          <a:lstStyle/>
          <a:p>
            <a:fld id="{8AB47595-5634-724F-A385-E66EA6DA24C2}" type="datetimeFigureOut">
              <a:rPr lang="en-IT" smtClean="0"/>
              <a:t>11/11/24</a:t>
            </a:fld>
            <a:endParaRPr lang="en-IT"/>
          </a:p>
        </p:txBody>
      </p:sp>
      <p:sp>
        <p:nvSpPr>
          <p:cNvPr id="4" name="Footer Placeholder 3">
            <a:extLst>
              <a:ext uri="{FF2B5EF4-FFF2-40B4-BE49-F238E27FC236}">
                <a16:creationId xmlns:a16="http://schemas.microsoft.com/office/drawing/2014/main" id="{06B54721-EFFB-94CF-0D86-12DF3A9361C4}"/>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71D95CAF-9EC4-E392-855C-5C5E910819D8}"/>
              </a:ext>
            </a:extLst>
          </p:cNvPr>
          <p:cNvSpPr>
            <a:spLocks noGrp="1"/>
          </p:cNvSpPr>
          <p:nvPr>
            <p:ph type="sldNum" sz="quarter" idx="12"/>
          </p:nvPr>
        </p:nvSpPr>
        <p:spPr/>
        <p:txBody>
          <a:bodyPr/>
          <a:lstStyle/>
          <a:p>
            <a:fld id="{18B9A9AD-800C-8441-83A3-1AB37761A0EE}" type="slidenum">
              <a:rPr lang="en-IT" smtClean="0"/>
              <a:t>‹#›</a:t>
            </a:fld>
            <a:endParaRPr lang="en-IT"/>
          </a:p>
        </p:txBody>
      </p:sp>
    </p:spTree>
    <p:extLst>
      <p:ext uri="{BB962C8B-B14F-4D97-AF65-F5344CB8AC3E}">
        <p14:creationId xmlns:p14="http://schemas.microsoft.com/office/powerpoint/2010/main" val="2443405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7AEF6B-30CF-2A5A-C05F-B10BC6DDAE12}"/>
              </a:ext>
            </a:extLst>
          </p:cNvPr>
          <p:cNvSpPr>
            <a:spLocks noGrp="1"/>
          </p:cNvSpPr>
          <p:nvPr>
            <p:ph type="dt" sz="half" idx="10"/>
          </p:nvPr>
        </p:nvSpPr>
        <p:spPr/>
        <p:txBody>
          <a:bodyPr/>
          <a:lstStyle/>
          <a:p>
            <a:fld id="{8AB47595-5634-724F-A385-E66EA6DA24C2}" type="datetimeFigureOut">
              <a:rPr lang="en-IT" smtClean="0"/>
              <a:t>11/11/24</a:t>
            </a:fld>
            <a:endParaRPr lang="en-IT"/>
          </a:p>
        </p:txBody>
      </p:sp>
      <p:sp>
        <p:nvSpPr>
          <p:cNvPr id="3" name="Footer Placeholder 2">
            <a:extLst>
              <a:ext uri="{FF2B5EF4-FFF2-40B4-BE49-F238E27FC236}">
                <a16:creationId xmlns:a16="http://schemas.microsoft.com/office/drawing/2014/main" id="{1C0112BD-9865-B3A4-44DC-1FDB7B1761BE}"/>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6E526B6B-ECE5-4EC8-818F-4C7A52745547}"/>
              </a:ext>
            </a:extLst>
          </p:cNvPr>
          <p:cNvSpPr>
            <a:spLocks noGrp="1"/>
          </p:cNvSpPr>
          <p:nvPr>
            <p:ph type="sldNum" sz="quarter" idx="12"/>
          </p:nvPr>
        </p:nvSpPr>
        <p:spPr/>
        <p:txBody>
          <a:bodyPr/>
          <a:lstStyle/>
          <a:p>
            <a:fld id="{18B9A9AD-800C-8441-83A3-1AB37761A0EE}" type="slidenum">
              <a:rPr lang="en-IT" smtClean="0"/>
              <a:t>‹#›</a:t>
            </a:fld>
            <a:endParaRPr lang="en-IT"/>
          </a:p>
        </p:txBody>
      </p:sp>
    </p:spTree>
    <p:extLst>
      <p:ext uri="{BB962C8B-B14F-4D97-AF65-F5344CB8AC3E}">
        <p14:creationId xmlns:p14="http://schemas.microsoft.com/office/powerpoint/2010/main" val="2463209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C8B37-006B-E394-C8C8-D63C05FAFD0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0B91A629-7148-E5FA-9285-EA2FD18BFA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B96BF467-795C-7C32-2AB2-6D081B34B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C748160-B8DD-7EF8-33BB-F1EDCB753B81}"/>
              </a:ext>
            </a:extLst>
          </p:cNvPr>
          <p:cNvSpPr>
            <a:spLocks noGrp="1"/>
          </p:cNvSpPr>
          <p:nvPr>
            <p:ph type="dt" sz="half" idx="10"/>
          </p:nvPr>
        </p:nvSpPr>
        <p:spPr/>
        <p:txBody>
          <a:bodyPr/>
          <a:lstStyle/>
          <a:p>
            <a:fld id="{8AB47595-5634-724F-A385-E66EA6DA24C2}" type="datetimeFigureOut">
              <a:rPr lang="en-IT" smtClean="0"/>
              <a:t>11/11/24</a:t>
            </a:fld>
            <a:endParaRPr lang="en-IT"/>
          </a:p>
        </p:txBody>
      </p:sp>
      <p:sp>
        <p:nvSpPr>
          <p:cNvPr id="6" name="Footer Placeholder 5">
            <a:extLst>
              <a:ext uri="{FF2B5EF4-FFF2-40B4-BE49-F238E27FC236}">
                <a16:creationId xmlns:a16="http://schemas.microsoft.com/office/drawing/2014/main" id="{DB78E2D5-2E41-FD27-03FE-8AC5F11D2249}"/>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519E84B6-7921-FD19-BA8C-2D4553F35D79}"/>
              </a:ext>
            </a:extLst>
          </p:cNvPr>
          <p:cNvSpPr>
            <a:spLocks noGrp="1"/>
          </p:cNvSpPr>
          <p:nvPr>
            <p:ph type="sldNum" sz="quarter" idx="12"/>
          </p:nvPr>
        </p:nvSpPr>
        <p:spPr/>
        <p:txBody>
          <a:bodyPr/>
          <a:lstStyle/>
          <a:p>
            <a:fld id="{18B9A9AD-800C-8441-83A3-1AB37761A0EE}" type="slidenum">
              <a:rPr lang="en-IT" smtClean="0"/>
              <a:t>‹#›</a:t>
            </a:fld>
            <a:endParaRPr lang="en-IT"/>
          </a:p>
        </p:txBody>
      </p:sp>
    </p:spTree>
    <p:extLst>
      <p:ext uri="{BB962C8B-B14F-4D97-AF65-F5344CB8AC3E}">
        <p14:creationId xmlns:p14="http://schemas.microsoft.com/office/powerpoint/2010/main" val="367513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738D-5694-6C67-1106-9F05B0B701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271A2465-F672-B2DA-ADA3-45305390F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944A7398-264D-6A97-D5D6-400CD8171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3526E16-F58E-0CC8-354B-FD621AAD38C1}"/>
              </a:ext>
            </a:extLst>
          </p:cNvPr>
          <p:cNvSpPr>
            <a:spLocks noGrp="1"/>
          </p:cNvSpPr>
          <p:nvPr>
            <p:ph type="dt" sz="half" idx="10"/>
          </p:nvPr>
        </p:nvSpPr>
        <p:spPr/>
        <p:txBody>
          <a:bodyPr/>
          <a:lstStyle/>
          <a:p>
            <a:fld id="{8AB47595-5634-724F-A385-E66EA6DA24C2}" type="datetimeFigureOut">
              <a:rPr lang="en-IT" smtClean="0"/>
              <a:t>11/11/24</a:t>
            </a:fld>
            <a:endParaRPr lang="en-IT"/>
          </a:p>
        </p:txBody>
      </p:sp>
      <p:sp>
        <p:nvSpPr>
          <p:cNvPr id="6" name="Footer Placeholder 5">
            <a:extLst>
              <a:ext uri="{FF2B5EF4-FFF2-40B4-BE49-F238E27FC236}">
                <a16:creationId xmlns:a16="http://schemas.microsoft.com/office/drawing/2014/main" id="{BBEF48B7-C3E5-8E52-65F8-8385DE3CD88D}"/>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2C1E8313-249D-B630-700C-E477218C4BAE}"/>
              </a:ext>
            </a:extLst>
          </p:cNvPr>
          <p:cNvSpPr>
            <a:spLocks noGrp="1"/>
          </p:cNvSpPr>
          <p:nvPr>
            <p:ph type="sldNum" sz="quarter" idx="12"/>
          </p:nvPr>
        </p:nvSpPr>
        <p:spPr/>
        <p:txBody>
          <a:bodyPr/>
          <a:lstStyle/>
          <a:p>
            <a:fld id="{18B9A9AD-800C-8441-83A3-1AB37761A0EE}" type="slidenum">
              <a:rPr lang="en-IT" smtClean="0"/>
              <a:t>‹#›</a:t>
            </a:fld>
            <a:endParaRPr lang="en-IT"/>
          </a:p>
        </p:txBody>
      </p:sp>
    </p:spTree>
    <p:extLst>
      <p:ext uri="{BB962C8B-B14F-4D97-AF65-F5344CB8AC3E}">
        <p14:creationId xmlns:p14="http://schemas.microsoft.com/office/powerpoint/2010/main" val="2707503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600F87-7FDF-0AF3-F40E-6934117EED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IT" dirty="0"/>
          </a:p>
        </p:txBody>
      </p:sp>
      <p:sp>
        <p:nvSpPr>
          <p:cNvPr id="3" name="Text Placeholder 2">
            <a:extLst>
              <a:ext uri="{FF2B5EF4-FFF2-40B4-BE49-F238E27FC236}">
                <a16:creationId xmlns:a16="http://schemas.microsoft.com/office/drawing/2014/main" id="{FA71601D-1FF0-68D2-0634-8E3617A1AE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T" dirty="0"/>
          </a:p>
        </p:txBody>
      </p:sp>
      <p:sp>
        <p:nvSpPr>
          <p:cNvPr id="4" name="Date Placeholder 3">
            <a:extLst>
              <a:ext uri="{FF2B5EF4-FFF2-40B4-BE49-F238E27FC236}">
                <a16:creationId xmlns:a16="http://schemas.microsoft.com/office/drawing/2014/main" id="{A5CCAFD6-B255-F23F-34AF-8B0E85A3E8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NeueHaasGroteskText Pro" panose="020B0504020202020204" pitchFamily="34" charset="77"/>
              </a:defRPr>
            </a:lvl1pPr>
          </a:lstStyle>
          <a:p>
            <a:fld id="{8AB47595-5634-724F-A385-E66EA6DA24C2}" type="datetimeFigureOut">
              <a:rPr lang="en-IT" smtClean="0"/>
              <a:pPr/>
              <a:t>11/11/24</a:t>
            </a:fld>
            <a:endParaRPr lang="en-IT"/>
          </a:p>
        </p:txBody>
      </p:sp>
      <p:sp>
        <p:nvSpPr>
          <p:cNvPr id="5" name="Footer Placeholder 4">
            <a:extLst>
              <a:ext uri="{FF2B5EF4-FFF2-40B4-BE49-F238E27FC236}">
                <a16:creationId xmlns:a16="http://schemas.microsoft.com/office/drawing/2014/main" id="{8A407A1D-DABB-2FF7-FC23-086717714E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NeueHaasGroteskText Pro" panose="020B0504020202020204" pitchFamily="34" charset="77"/>
              </a:defRPr>
            </a:lvl1pPr>
          </a:lstStyle>
          <a:p>
            <a:endParaRPr lang="en-IT"/>
          </a:p>
        </p:txBody>
      </p:sp>
      <p:sp>
        <p:nvSpPr>
          <p:cNvPr id="6" name="Slide Number Placeholder 5">
            <a:extLst>
              <a:ext uri="{FF2B5EF4-FFF2-40B4-BE49-F238E27FC236}">
                <a16:creationId xmlns:a16="http://schemas.microsoft.com/office/drawing/2014/main" id="{E70E744B-2FFB-9404-2FCB-67A02E377F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NeueHaasGroteskText Pro" panose="020B0504020202020204" pitchFamily="34" charset="77"/>
              </a:defRPr>
            </a:lvl1pPr>
          </a:lstStyle>
          <a:p>
            <a:fld id="{18B9A9AD-800C-8441-83A3-1AB37761A0EE}" type="slidenum">
              <a:rPr lang="en-IT" smtClean="0"/>
              <a:pPr/>
              <a:t>‹#›</a:t>
            </a:fld>
            <a:endParaRPr lang="en-IT"/>
          </a:p>
        </p:txBody>
      </p:sp>
    </p:spTree>
    <p:extLst>
      <p:ext uri="{BB962C8B-B14F-4D97-AF65-F5344CB8AC3E}">
        <p14:creationId xmlns:p14="http://schemas.microsoft.com/office/powerpoint/2010/main" val="214642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NeueHaasGroteskTex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eueHaasGroteskTex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eueHaasGroteskTex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eueHaasGroteskTex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HaasGroteskTex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HaasGroteskTex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hyperlink" Target="https://www.youtube.com/watch?v=HARzAaIFrxY"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9F89C5-44B7-BD14-0142-1534F6ADCB59}"/>
              </a:ext>
            </a:extLst>
          </p:cNvPr>
          <p:cNvSpPr txBox="1"/>
          <p:nvPr/>
        </p:nvSpPr>
        <p:spPr>
          <a:xfrm>
            <a:off x="727563" y="1536174"/>
            <a:ext cx="8618660" cy="3823739"/>
          </a:xfrm>
          <a:prstGeom prst="rect">
            <a:avLst/>
          </a:prstGeom>
          <a:noFill/>
        </p:spPr>
        <p:txBody>
          <a:bodyPr wrap="square">
            <a:spAutoFit/>
          </a:bodyPr>
          <a:lstStyle/>
          <a:p>
            <a:pPr>
              <a:buClr>
                <a:schemeClr val="dk1"/>
              </a:buClr>
              <a:buSzPts val="3000"/>
            </a:pPr>
            <a:r>
              <a:rPr lang="en-US" sz="6000" dirty="0">
                <a:solidFill>
                  <a:schemeClr val="tx1"/>
                </a:solidFill>
                <a:latin typeface="Feature Deck" pitchFamily="2" charset="77"/>
              </a:rPr>
              <a:t>Welcome to the </a:t>
            </a:r>
            <a:r>
              <a:rPr lang="en-US" sz="6000" b="1" dirty="0">
                <a:solidFill>
                  <a:schemeClr val="tx1"/>
                </a:solidFill>
                <a:latin typeface="Feature Deck" pitchFamily="2" charset="77"/>
              </a:rPr>
              <a:t>FoodEducators </a:t>
            </a:r>
            <a:br>
              <a:rPr lang="en-US" sz="6000" b="1" dirty="0">
                <a:latin typeface="Feature Deck" pitchFamily="2" charset="77"/>
              </a:rPr>
            </a:br>
            <a:r>
              <a:rPr lang="en-US" sz="6000" b="1" dirty="0">
                <a:solidFill>
                  <a:schemeClr val="tx1"/>
                </a:solidFill>
                <a:latin typeface="Feature Deck" pitchFamily="2" charset="77"/>
              </a:rPr>
              <a:t>Info Webinar</a:t>
            </a:r>
            <a:endParaRPr lang="en-US" sz="6000" dirty="0">
              <a:solidFill>
                <a:schemeClr val="tx1"/>
              </a:solidFill>
              <a:highlight>
                <a:srgbClr val="E8AD47"/>
              </a:highlight>
              <a:latin typeface="Feature Deck" pitchFamily="2" charset="77"/>
            </a:endParaRPr>
          </a:p>
          <a:p>
            <a:pPr marL="0" marR="0" lvl="0" indent="0" algn="l" rtl="0">
              <a:lnSpc>
                <a:spcPct val="110740"/>
              </a:lnSpc>
              <a:spcBef>
                <a:spcPts val="0"/>
              </a:spcBef>
              <a:spcAft>
                <a:spcPts val="0"/>
              </a:spcAft>
              <a:buClr>
                <a:srgbClr val="000000"/>
              </a:buClr>
              <a:buSzPts val="3668"/>
              <a:buFont typeface="Arial"/>
              <a:buNone/>
            </a:pPr>
            <a:endParaRPr lang="en-US" sz="6000" b="1" dirty="0">
              <a:solidFill>
                <a:srgbClr val="23445F"/>
              </a:solidFill>
              <a:latin typeface="Neue Haas Grotesk Text Pro"/>
            </a:endParaRPr>
          </a:p>
        </p:txBody>
      </p:sp>
      <p:sp>
        <p:nvSpPr>
          <p:cNvPr id="7" name="TextBox 6">
            <a:extLst>
              <a:ext uri="{FF2B5EF4-FFF2-40B4-BE49-F238E27FC236}">
                <a16:creationId xmlns:a16="http://schemas.microsoft.com/office/drawing/2014/main" id="{1256A2AE-0CBA-1FE4-56F6-1317EF9B4344}"/>
              </a:ext>
            </a:extLst>
          </p:cNvPr>
          <p:cNvSpPr txBox="1"/>
          <p:nvPr/>
        </p:nvSpPr>
        <p:spPr>
          <a:xfrm>
            <a:off x="727563" y="4501634"/>
            <a:ext cx="6097464" cy="477054"/>
          </a:xfrm>
          <a:prstGeom prst="rect">
            <a:avLst/>
          </a:prstGeom>
          <a:noFill/>
        </p:spPr>
        <p:txBody>
          <a:bodyPr wrap="square">
            <a:spAutoFit/>
          </a:bodyPr>
          <a:lstStyle/>
          <a:p>
            <a:r>
              <a:rPr lang="en-GB" sz="2500" dirty="0">
                <a:effectLst/>
                <a:latin typeface="NeueHaasGroteskText Pro" panose="020B0504020202020204" pitchFamily="34" charset="77"/>
              </a:rPr>
              <a:t>Teacher’s </a:t>
            </a:r>
            <a:r>
              <a:rPr lang="en-GB" sz="2500" b="1" dirty="0">
                <a:effectLst/>
                <a:latin typeface="NeueHaasGroteskText Pro" panose="020B0504020202020204" pitchFamily="34" charset="77"/>
              </a:rPr>
              <a:t>Training Workshop</a:t>
            </a:r>
          </a:p>
        </p:txBody>
      </p:sp>
      <p:pic>
        <p:nvPicPr>
          <p:cNvPr id="3" name="Graphic 2">
            <a:extLst>
              <a:ext uri="{FF2B5EF4-FFF2-40B4-BE49-F238E27FC236}">
                <a16:creationId xmlns:a16="http://schemas.microsoft.com/office/drawing/2014/main" id="{DCA31358-37C9-62A2-B296-3B89D4D1A5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4496" y="425269"/>
            <a:ext cx="5766288" cy="5766288"/>
          </a:xfrm>
          <a:prstGeom prst="rect">
            <a:avLst/>
          </a:prstGeom>
        </p:spPr>
      </p:pic>
    </p:spTree>
    <p:extLst>
      <p:ext uri="{BB962C8B-B14F-4D97-AF65-F5344CB8AC3E}">
        <p14:creationId xmlns:p14="http://schemas.microsoft.com/office/powerpoint/2010/main" val="1516110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117CE5-BB78-1FD2-ABD8-B9F404E3C084}"/>
              </a:ext>
            </a:extLst>
          </p:cNvPr>
          <p:cNvSpPr txBox="1"/>
          <p:nvPr/>
        </p:nvSpPr>
        <p:spPr>
          <a:xfrm>
            <a:off x="674809" y="518719"/>
            <a:ext cx="5167191" cy="892552"/>
          </a:xfrm>
          <a:prstGeom prst="rect">
            <a:avLst/>
          </a:prstGeom>
          <a:noFill/>
        </p:spPr>
        <p:txBody>
          <a:bodyPr wrap="square">
            <a:spAutoFit/>
          </a:bodyPr>
          <a:lstStyle/>
          <a:p>
            <a:r>
              <a:rPr lang="en-GB" sz="3200" b="1" dirty="0">
                <a:effectLst/>
                <a:latin typeface="Feature Display" pitchFamily="2" charset="77"/>
              </a:rPr>
              <a:t>Greenhouse gas emissions </a:t>
            </a:r>
            <a:br>
              <a:rPr lang="en-GB" sz="3200" b="1" dirty="0">
                <a:effectLst/>
                <a:latin typeface="Feature Display" pitchFamily="2" charset="77"/>
              </a:rPr>
            </a:br>
            <a:r>
              <a:rPr lang="en-GB" sz="2000" dirty="0">
                <a:effectLst/>
                <a:latin typeface="NeueHaasGroteskText Pro" panose="020B0504020202020204" pitchFamily="34" charset="77"/>
              </a:rPr>
              <a:t>per 100 grams of protein</a:t>
            </a:r>
          </a:p>
        </p:txBody>
      </p:sp>
      <p:sp>
        <p:nvSpPr>
          <p:cNvPr id="6" name="TextBox 5">
            <a:extLst>
              <a:ext uri="{FF2B5EF4-FFF2-40B4-BE49-F238E27FC236}">
                <a16:creationId xmlns:a16="http://schemas.microsoft.com/office/drawing/2014/main" id="{8B84851D-F5B7-F568-AA10-120DB794DBFF}"/>
              </a:ext>
            </a:extLst>
          </p:cNvPr>
          <p:cNvSpPr txBox="1"/>
          <p:nvPr/>
        </p:nvSpPr>
        <p:spPr>
          <a:xfrm>
            <a:off x="674809" y="3027024"/>
            <a:ext cx="3551751" cy="553998"/>
          </a:xfrm>
          <a:prstGeom prst="rect">
            <a:avLst/>
          </a:prstGeom>
          <a:noFill/>
        </p:spPr>
        <p:txBody>
          <a:bodyPr wrap="square">
            <a:spAutoFit/>
          </a:bodyPr>
          <a:lstStyle/>
          <a:p>
            <a:r>
              <a:rPr lang="en-GB" sz="1500" dirty="0">
                <a:effectLst/>
                <a:latin typeface="Neue Haas Grotesk Text Pro" panose="020B0504020202020204" pitchFamily="34" charset="77"/>
              </a:rPr>
              <a:t>Source: Poore, J. &amp; Nemecek, T. (2018) via Our World in Data</a:t>
            </a:r>
          </a:p>
        </p:txBody>
      </p:sp>
      <p:sp>
        <p:nvSpPr>
          <p:cNvPr id="7" name="TextBox 6">
            <a:extLst>
              <a:ext uri="{FF2B5EF4-FFF2-40B4-BE49-F238E27FC236}">
                <a16:creationId xmlns:a16="http://schemas.microsoft.com/office/drawing/2014/main" id="{6AC2B900-1296-1AA6-D585-646DF7989122}"/>
              </a:ext>
            </a:extLst>
          </p:cNvPr>
          <p:cNvSpPr txBox="1"/>
          <p:nvPr/>
        </p:nvSpPr>
        <p:spPr>
          <a:xfrm>
            <a:off x="563049" y="1575725"/>
            <a:ext cx="5278951" cy="1286845"/>
          </a:xfrm>
          <a:prstGeom prst="rect">
            <a:avLst/>
          </a:prstGeom>
          <a:ln w="12700"/>
        </p:spPr>
        <p:style>
          <a:lnRef idx="2">
            <a:schemeClr val="dk1"/>
          </a:lnRef>
          <a:fillRef idx="1">
            <a:schemeClr val="lt1"/>
          </a:fillRef>
          <a:effectRef idx="0">
            <a:schemeClr val="dk1"/>
          </a:effectRef>
          <a:fontRef idx="minor">
            <a:schemeClr val="dk1"/>
          </a:fontRef>
        </p:style>
        <p:txBody>
          <a:bodyPr wrap="square" lIns="180000" tIns="180000" rIns="180000" bIns="180000" rtlCol="0">
            <a:spAutoFit/>
          </a:bodyPr>
          <a:lstStyle/>
          <a:p>
            <a:r>
              <a:rPr lang="en-GB" sz="1500" dirty="0">
                <a:effectLst/>
                <a:latin typeface="Neue Haas Grotesk Text Pro" panose="020B0504020202020204" pitchFamily="34" charset="77"/>
              </a:rPr>
              <a:t>Greenhouse gas emissions are measured in kilograms of carbon dioxide equivalents per 100t grams of protein. This means non-C02 greenhouse gases are included and weighted by their relative warming impact.</a:t>
            </a:r>
          </a:p>
        </p:txBody>
      </p:sp>
      <p:sp>
        <p:nvSpPr>
          <p:cNvPr id="2" name="TextBox 1">
            <a:extLst>
              <a:ext uri="{FF2B5EF4-FFF2-40B4-BE49-F238E27FC236}">
                <a16:creationId xmlns:a16="http://schemas.microsoft.com/office/drawing/2014/main" id="{C700E12C-C434-7060-AD68-B006F4AD51C9}"/>
              </a:ext>
            </a:extLst>
          </p:cNvPr>
          <p:cNvSpPr txBox="1"/>
          <p:nvPr/>
        </p:nvSpPr>
        <p:spPr>
          <a:xfrm>
            <a:off x="9129914" y="811106"/>
            <a:ext cx="683288" cy="307777"/>
          </a:xfrm>
          <a:prstGeom prst="rect">
            <a:avLst/>
          </a:prstGeom>
          <a:ln w="127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IT" sz="1400" b="1" dirty="0">
                <a:latin typeface="NeueHaasGroteskText Pro" panose="020B0504020202020204" pitchFamily="34" charset="77"/>
              </a:rPr>
              <a:t>BEEF</a:t>
            </a:r>
          </a:p>
        </p:txBody>
      </p:sp>
      <p:sp>
        <p:nvSpPr>
          <p:cNvPr id="3" name="TextBox 2">
            <a:extLst>
              <a:ext uri="{FF2B5EF4-FFF2-40B4-BE49-F238E27FC236}">
                <a16:creationId xmlns:a16="http://schemas.microsoft.com/office/drawing/2014/main" id="{BDB7C053-A80D-C5DB-6D16-1D5AB923E6C3}"/>
              </a:ext>
            </a:extLst>
          </p:cNvPr>
          <p:cNvSpPr txBox="1"/>
          <p:nvPr/>
        </p:nvSpPr>
        <p:spPr>
          <a:xfrm>
            <a:off x="8863634" y="4289409"/>
            <a:ext cx="964345" cy="307777"/>
          </a:xfrm>
          <a:prstGeom prst="rect">
            <a:avLst/>
          </a:prstGeom>
          <a:ln w="127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IT" sz="1400" b="1" dirty="0">
                <a:latin typeface="NeueHaasGroteskText Pro" panose="020B0504020202020204" pitchFamily="34" charset="77"/>
              </a:rPr>
              <a:t>CHEESE</a:t>
            </a:r>
          </a:p>
        </p:txBody>
      </p:sp>
      <p:sp>
        <p:nvSpPr>
          <p:cNvPr id="5" name="TextBox 4">
            <a:extLst>
              <a:ext uri="{FF2B5EF4-FFF2-40B4-BE49-F238E27FC236}">
                <a16:creationId xmlns:a16="http://schemas.microsoft.com/office/drawing/2014/main" id="{EFC7E5CD-3EBB-F57D-0EE4-C2BF10516492}"/>
              </a:ext>
            </a:extLst>
          </p:cNvPr>
          <p:cNvSpPr txBox="1"/>
          <p:nvPr/>
        </p:nvSpPr>
        <p:spPr>
          <a:xfrm>
            <a:off x="7886482" y="4446088"/>
            <a:ext cx="638953" cy="307777"/>
          </a:xfrm>
          <a:prstGeom prst="rect">
            <a:avLst/>
          </a:prstGeom>
          <a:ln w="127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IT" sz="1400" b="1" dirty="0">
                <a:latin typeface="NeueHaasGroteskText Pro" panose="020B0504020202020204" pitchFamily="34" charset="77"/>
              </a:rPr>
              <a:t>MILK</a:t>
            </a:r>
          </a:p>
        </p:txBody>
      </p:sp>
      <p:sp>
        <p:nvSpPr>
          <p:cNvPr id="8" name="TextBox 7">
            <a:extLst>
              <a:ext uri="{FF2B5EF4-FFF2-40B4-BE49-F238E27FC236}">
                <a16:creationId xmlns:a16="http://schemas.microsoft.com/office/drawing/2014/main" id="{F0A2987F-4074-D723-358D-9603D6E81C30}"/>
              </a:ext>
            </a:extLst>
          </p:cNvPr>
          <p:cNvSpPr txBox="1"/>
          <p:nvPr/>
        </p:nvSpPr>
        <p:spPr>
          <a:xfrm>
            <a:off x="6819684" y="4599976"/>
            <a:ext cx="555812" cy="307777"/>
          </a:xfrm>
          <a:prstGeom prst="rect">
            <a:avLst/>
          </a:prstGeom>
          <a:ln w="127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IT" sz="1400" b="1" dirty="0">
                <a:latin typeface="NeueHaasGroteskText Pro" panose="020B0504020202020204" pitchFamily="34" charset="77"/>
              </a:rPr>
              <a:t>PIG</a:t>
            </a:r>
          </a:p>
        </p:txBody>
      </p:sp>
      <p:sp>
        <p:nvSpPr>
          <p:cNvPr id="9" name="TextBox 8">
            <a:extLst>
              <a:ext uri="{FF2B5EF4-FFF2-40B4-BE49-F238E27FC236}">
                <a16:creationId xmlns:a16="http://schemas.microsoft.com/office/drawing/2014/main" id="{EBD29517-5FA0-3FBC-350F-16AB53BA3F73}"/>
              </a:ext>
            </a:extLst>
          </p:cNvPr>
          <p:cNvSpPr txBox="1"/>
          <p:nvPr/>
        </p:nvSpPr>
        <p:spPr>
          <a:xfrm>
            <a:off x="5681166" y="4815129"/>
            <a:ext cx="627531" cy="307777"/>
          </a:xfrm>
          <a:prstGeom prst="rect">
            <a:avLst/>
          </a:prstGeom>
          <a:ln w="127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IT" sz="1400" b="1" dirty="0">
                <a:latin typeface="NeueHaasGroteskText Pro" panose="020B0504020202020204" pitchFamily="34" charset="77"/>
              </a:rPr>
              <a:t>FISH</a:t>
            </a:r>
          </a:p>
        </p:txBody>
      </p:sp>
      <p:sp>
        <p:nvSpPr>
          <p:cNvPr id="10" name="TextBox 9">
            <a:extLst>
              <a:ext uri="{FF2B5EF4-FFF2-40B4-BE49-F238E27FC236}">
                <a16:creationId xmlns:a16="http://schemas.microsoft.com/office/drawing/2014/main" id="{BE9450AB-DD50-23EF-3565-4A2397C26B14}"/>
              </a:ext>
            </a:extLst>
          </p:cNvPr>
          <p:cNvSpPr txBox="1"/>
          <p:nvPr/>
        </p:nvSpPr>
        <p:spPr>
          <a:xfrm>
            <a:off x="4432615" y="4974498"/>
            <a:ext cx="737564" cy="307777"/>
          </a:xfrm>
          <a:prstGeom prst="rect">
            <a:avLst/>
          </a:prstGeom>
          <a:ln w="127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IT" sz="1400" b="1" dirty="0">
                <a:latin typeface="NeueHaasGroteskText Pro" panose="020B0504020202020204" pitchFamily="34" charset="77"/>
              </a:rPr>
              <a:t>EGGS</a:t>
            </a:r>
          </a:p>
        </p:txBody>
      </p:sp>
      <p:sp>
        <p:nvSpPr>
          <p:cNvPr id="11" name="TextBox 10">
            <a:extLst>
              <a:ext uri="{FF2B5EF4-FFF2-40B4-BE49-F238E27FC236}">
                <a16:creationId xmlns:a16="http://schemas.microsoft.com/office/drawing/2014/main" id="{910AD57F-782B-780A-CB62-93FDA11EC4E7}"/>
              </a:ext>
            </a:extLst>
          </p:cNvPr>
          <p:cNvSpPr txBox="1"/>
          <p:nvPr/>
        </p:nvSpPr>
        <p:spPr>
          <a:xfrm>
            <a:off x="3312026" y="5171722"/>
            <a:ext cx="737564" cy="307777"/>
          </a:xfrm>
          <a:prstGeom prst="rect">
            <a:avLst/>
          </a:prstGeom>
          <a:ln w="127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IT" sz="1400" b="1" dirty="0">
                <a:latin typeface="NeueHaasGroteskText Pro" panose="020B0504020202020204" pitchFamily="34" charset="77"/>
              </a:rPr>
              <a:t>TOFU</a:t>
            </a:r>
          </a:p>
        </p:txBody>
      </p:sp>
      <p:sp>
        <p:nvSpPr>
          <p:cNvPr id="12" name="TextBox 11">
            <a:extLst>
              <a:ext uri="{FF2B5EF4-FFF2-40B4-BE49-F238E27FC236}">
                <a16:creationId xmlns:a16="http://schemas.microsoft.com/office/drawing/2014/main" id="{D5F85B11-66B4-7006-72D5-4C9652859C2F}"/>
              </a:ext>
            </a:extLst>
          </p:cNvPr>
          <p:cNvSpPr txBox="1"/>
          <p:nvPr/>
        </p:nvSpPr>
        <p:spPr>
          <a:xfrm>
            <a:off x="2137649" y="5469620"/>
            <a:ext cx="919315" cy="307777"/>
          </a:xfrm>
          <a:prstGeom prst="rect">
            <a:avLst/>
          </a:prstGeom>
          <a:ln w="127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IT" sz="1400" b="1" dirty="0">
                <a:latin typeface="NeueHaasGroteskText Pro" panose="020B0504020202020204" pitchFamily="34" charset="77"/>
              </a:rPr>
              <a:t>PULSES</a:t>
            </a:r>
          </a:p>
        </p:txBody>
      </p:sp>
    </p:spTree>
    <p:extLst>
      <p:ext uri="{BB962C8B-B14F-4D97-AF65-F5344CB8AC3E}">
        <p14:creationId xmlns:p14="http://schemas.microsoft.com/office/powerpoint/2010/main" val="3550557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91E5A4-0E3A-A387-70A6-435CFFBDB340}"/>
              </a:ext>
            </a:extLst>
          </p:cNvPr>
          <p:cNvSpPr txBox="1"/>
          <p:nvPr/>
        </p:nvSpPr>
        <p:spPr>
          <a:xfrm>
            <a:off x="674809" y="518719"/>
            <a:ext cx="5167191" cy="892552"/>
          </a:xfrm>
          <a:prstGeom prst="rect">
            <a:avLst/>
          </a:prstGeom>
          <a:noFill/>
        </p:spPr>
        <p:txBody>
          <a:bodyPr wrap="square">
            <a:spAutoFit/>
          </a:bodyPr>
          <a:lstStyle/>
          <a:p>
            <a:r>
              <a:rPr lang="en-GB" sz="3200" b="1" dirty="0">
                <a:effectLst/>
                <a:latin typeface="Feature Display" pitchFamily="2" charset="77"/>
              </a:rPr>
              <a:t>Share of global food miles</a:t>
            </a:r>
          </a:p>
          <a:p>
            <a:r>
              <a:rPr lang="en-GB" sz="2000" dirty="0">
                <a:latin typeface="NeueHaasGroteskText Pro" panose="020B0504020202020204" pitchFamily="34" charset="77"/>
              </a:rPr>
              <a:t>by transport method</a:t>
            </a:r>
            <a:endParaRPr lang="en-GB" sz="2000" dirty="0">
              <a:effectLst/>
              <a:latin typeface="NeueHaasGroteskText Pro" panose="020B0504020202020204" pitchFamily="34" charset="77"/>
            </a:endParaRPr>
          </a:p>
        </p:txBody>
      </p:sp>
      <p:sp>
        <p:nvSpPr>
          <p:cNvPr id="5" name="TextBox 4">
            <a:extLst>
              <a:ext uri="{FF2B5EF4-FFF2-40B4-BE49-F238E27FC236}">
                <a16:creationId xmlns:a16="http://schemas.microsoft.com/office/drawing/2014/main" id="{4A603B47-0806-BBDF-CDC3-B6BF4ACABD5F}"/>
              </a:ext>
            </a:extLst>
          </p:cNvPr>
          <p:cNvSpPr txBox="1"/>
          <p:nvPr/>
        </p:nvSpPr>
        <p:spPr>
          <a:xfrm>
            <a:off x="8541604" y="5785283"/>
            <a:ext cx="3541591" cy="553998"/>
          </a:xfrm>
          <a:prstGeom prst="rect">
            <a:avLst/>
          </a:prstGeom>
          <a:noFill/>
        </p:spPr>
        <p:txBody>
          <a:bodyPr wrap="square">
            <a:spAutoFit/>
          </a:bodyPr>
          <a:lstStyle/>
          <a:p>
            <a:r>
              <a:rPr lang="en-GB" sz="1500" dirty="0">
                <a:effectLst/>
                <a:latin typeface="Neue Haas Grotesk Text Pro" panose="020B0504020202020204" pitchFamily="34" charset="77"/>
              </a:rPr>
              <a:t>Source: Poore, J. &amp; Nemecek, T. (2018) via Our World in Data</a:t>
            </a:r>
          </a:p>
        </p:txBody>
      </p:sp>
      <p:sp>
        <p:nvSpPr>
          <p:cNvPr id="6" name="TextBox 5">
            <a:extLst>
              <a:ext uri="{FF2B5EF4-FFF2-40B4-BE49-F238E27FC236}">
                <a16:creationId xmlns:a16="http://schemas.microsoft.com/office/drawing/2014/main" id="{81D85229-2346-A9C9-030D-E3E51EA76328}"/>
              </a:ext>
            </a:extLst>
          </p:cNvPr>
          <p:cNvSpPr txBox="1"/>
          <p:nvPr/>
        </p:nvSpPr>
        <p:spPr>
          <a:xfrm>
            <a:off x="5958009" y="518719"/>
            <a:ext cx="5167191" cy="1077218"/>
          </a:xfrm>
          <a:prstGeom prst="rect">
            <a:avLst/>
          </a:prstGeom>
          <a:noFill/>
        </p:spPr>
        <p:txBody>
          <a:bodyPr wrap="square">
            <a:spAutoFit/>
          </a:bodyPr>
          <a:lstStyle/>
          <a:p>
            <a:r>
              <a:rPr lang="en-GB" sz="3200" b="1" dirty="0">
                <a:effectLst/>
                <a:latin typeface="Feature Display" pitchFamily="2" charset="77"/>
              </a:rPr>
              <a:t>Transport's share of global greenhouse gas emissions</a:t>
            </a:r>
            <a:endParaRPr lang="en-GB" sz="2000" dirty="0">
              <a:effectLst/>
              <a:latin typeface="NeueHaasGroteskText Pro" panose="020B0504020202020204" pitchFamily="34" charset="77"/>
            </a:endParaRPr>
          </a:p>
        </p:txBody>
      </p:sp>
      <p:sp>
        <p:nvSpPr>
          <p:cNvPr id="7" name="TextBox 6">
            <a:extLst>
              <a:ext uri="{FF2B5EF4-FFF2-40B4-BE49-F238E27FC236}">
                <a16:creationId xmlns:a16="http://schemas.microsoft.com/office/drawing/2014/main" id="{CB643DF2-4C88-56C5-E8E1-06F3CE3C3336}"/>
              </a:ext>
            </a:extLst>
          </p:cNvPr>
          <p:cNvSpPr txBox="1"/>
          <p:nvPr/>
        </p:nvSpPr>
        <p:spPr>
          <a:xfrm>
            <a:off x="487680" y="1998134"/>
            <a:ext cx="768159" cy="276999"/>
          </a:xfrm>
          <a:prstGeom prst="rect">
            <a:avLst/>
          </a:prstGeom>
          <a:solidFill>
            <a:srgbClr val="EFB634"/>
          </a:solidFill>
          <a:ln w="12700"/>
        </p:spPr>
        <p:style>
          <a:lnRef idx="2">
            <a:schemeClr val="dk1"/>
          </a:lnRef>
          <a:fillRef idx="1">
            <a:schemeClr val="lt1"/>
          </a:fillRef>
          <a:effectRef idx="0">
            <a:schemeClr val="dk1"/>
          </a:effectRef>
          <a:fontRef idx="minor">
            <a:schemeClr val="dk1"/>
          </a:fontRef>
        </p:style>
        <p:txBody>
          <a:bodyPr wrap="none" rtlCol="0">
            <a:spAutoFit/>
          </a:bodyPr>
          <a:lstStyle/>
          <a:p>
            <a:r>
              <a:rPr lang="en-IT" sz="1200" b="1">
                <a:latin typeface="NeueHaasGroteskText Pro" panose="020B0504020202020204" pitchFamily="34" charset="77"/>
              </a:rPr>
              <a:t>WATER</a:t>
            </a:r>
          </a:p>
        </p:txBody>
      </p:sp>
      <p:sp>
        <p:nvSpPr>
          <p:cNvPr id="8" name="TextBox 7">
            <a:extLst>
              <a:ext uri="{FF2B5EF4-FFF2-40B4-BE49-F238E27FC236}">
                <a16:creationId xmlns:a16="http://schemas.microsoft.com/office/drawing/2014/main" id="{7EAC4A74-E25A-CDD1-32BF-6D6F79FFD1AB}"/>
              </a:ext>
            </a:extLst>
          </p:cNvPr>
          <p:cNvSpPr txBox="1"/>
          <p:nvPr/>
        </p:nvSpPr>
        <p:spPr>
          <a:xfrm>
            <a:off x="607905" y="3149600"/>
            <a:ext cx="647934" cy="276999"/>
          </a:xfrm>
          <a:prstGeom prst="rect">
            <a:avLst/>
          </a:prstGeom>
          <a:solidFill>
            <a:srgbClr val="EFB634"/>
          </a:solidFill>
          <a:ln w="12700"/>
        </p:spPr>
        <p:style>
          <a:lnRef idx="2">
            <a:schemeClr val="dk1"/>
          </a:lnRef>
          <a:fillRef idx="1">
            <a:schemeClr val="lt1"/>
          </a:fillRef>
          <a:effectRef idx="0">
            <a:schemeClr val="dk1"/>
          </a:effectRef>
          <a:fontRef idx="minor">
            <a:schemeClr val="dk1"/>
          </a:fontRef>
        </p:style>
        <p:txBody>
          <a:bodyPr wrap="none" rtlCol="0">
            <a:spAutoFit/>
          </a:bodyPr>
          <a:lstStyle/>
          <a:p>
            <a:r>
              <a:rPr lang="en-IT" sz="1200" b="1">
                <a:latin typeface="NeueHaasGroteskText Pro" panose="020B0504020202020204" pitchFamily="34" charset="77"/>
              </a:rPr>
              <a:t>ROAD</a:t>
            </a:r>
          </a:p>
        </p:txBody>
      </p:sp>
      <p:sp>
        <p:nvSpPr>
          <p:cNvPr id="9" name="TextBox 8">
            <a:extLst>
              <a:ext uri="{FF2B5EF4-FFF2-40B4-BE49-F238E27FC236}">
                <a16:creationId xmlns:a16="http://schemas.microsoft.com/office/drawing/2014/main" id="{69389F4A-86BC-D15E-D39F-05D51977E770}"/>
              </a:ext>
            </a:extLst>
          </p:cNvPr>
          <p:cNvSpPr txBox="1"/>
          <p:nvPr/>
        </p:nvSpPr>
        <p:spPr>
          <a:xfrm>
            <a:off x="707291" y="4287520"/>
            <a:ext cx="548548" cy="276999"/>
          </a:xfrm>
          <a:prstGeom prst="rect">
            <a:avLst/>
          </a:prstGeom>
          <a:solidFill>
            <a:srgbClr val="EFB634"/>
          </a:solidFill>
          <a:ln w="12700"/>
        </p:spPr>
        <p:style>
          <a:lnRef idx="2">
            <a:schemeClr val="dk1"/>
          </a:lnRef>
          <a:fillRef idx="1">
            <a:schemeClr val="lt1"/>
          </a:fillRef>
          <a:effectRef idx="0">
            <a:schemeClr val="dk1"/>
          </a:effectRef>
          <a:fontRef idx="minor">
            <a:schemeClr val="dk1"/>
          </a:fontRef>
        </p:style>
        <p:txBody>
          <a:bodyPr wrap="none" rtlCol="0">
            <a:spAutoFit/>
          </a:bodyPr>
          <a:lstStyle/>
          <a:p>
            <a:r>
              <a:rPr lang="en-IT" sz="1200" b="1">
                <a:latin typeface="NeueHaasGroteskText Pro" panose="020B0504020202020204" pitchFamily="34" charset="77"/>
              </a:rPr>
              <a:t>RAIL</a:t>
            </a:r>
          </a:p>
        </p:txBody>
      </p:sp>
      <p:sp>
        <p:nvSpPr>
          <p:cNvPr id="10" name="TextBox 9">
            <a:extLst>
              <a:ext uri="{FF2B5EF4-FFF2-40B4-BE49-F238E27FC236}">
                <a16:creationId xmlns:a16="http://schemas.microsoft.com/office/drawing/2014/main" id="{E8817F23-9D38-C0AE-0D29-F03E054AB8CB}"/>
              </a:ext>
            </a:extLst>
          </p:cNvPr>
          <p:cNvSpPr txBox="1"/>
          <p:nvPr/>
        </p:nvSpPr>
        <p:spPr>
          <a:xfrm>
            <a:off x="540579" y="5435600"/>
            <a:ext cx="715260" cy="276999"/>
          </a:xfrm>
          <a:prstGeom prst="rect">
            <a:avLst/>
          </a:prstGeom>
          <a:solidFill>
            <a:srgbClr val="EFB634"/>
          </a:solidFill>
          <a:ln w="12700"/>
        </p:spPr>
        <p:style>
          <a:lnRef idx="2">
            <a:schemeClr val="dk1"/>
          </a:lnRef>
          <a:fillRef idx="1">
            <a:schemeClr val="lt1"/>
          </a:fillRef>
          <a:effectRef idx="0">
            <a:schemeClr val="dk1"/>
          </a:effectRef>
          <a:fontRef idx="minor">
            <a:schemeClr val="dk1"/>
          </a:fontRef>
        </p:style>
        <p:txBody>
          <a:bodyPr wrap="none" rtlCol="0">
            <a:spAutoFit/>
          </a:bodyPr>
          <a:lstStyle/>
          <a:p>
            <a:r>
              <a:rPr lang="en-IT" sz="1200" b="1">
                <a:latin typeface="NeueHaasGroteskText Pro" panose="020B0504020202020204" pitchFamily="34" charset="77"/>
              </a:rPr>
              <a:t>PLANE</a:t>
            </a:r>
          </a:p>
        </p:txBody>
      </p:sp>
      <p:sp>
        <p:nvSpPr>
          <p:cNvPr id="11" name="TextBox 10">
            <a:extLst>
              <a:ext uri="{FF2B5EF4-FFF2-40B4-BE49-F238E27FC236}">
                <a16:creationId xmlns:a16="http://schemas.microsoft.com/office/drawing/2014/main" id="{2587CBEA-3A36-90CD-819E-6969C85599FD}"/>
              </a:ext>
            </a:extLst>
          </p:cNvPr>
          <p:cNvSpPr txBox="1"/>
          <p:nvPr/>
        </p:nvSpPr>
        <p:spPr>
          <a:xfrm>
            <a:off x="5579840" y="4275001"/>
            <a:ext cx="768159" cy="276999"/>
          </a:xfrm>
          <a:prstGeom prst="rect">
            <a:avLst/>
          </a:prstGeom>
          <a:solidFill>
            <a:srgbClr val="EFB634"/>
          </a:solidFill>
          <a:ln w="12700"/>
        </p:spPr>
        <p:style>
          <a:lnRef idx="2">
            <a:schemeClr val="dk1"/>
          </a:lnRef>
          <a:fillRef idx="1">
            <a:schemeClr val="lt1"/>
          </a:fillRef>
          <a:effectRef idx="0">
            <a:schemeClr val="dk1"/>
          </a:effectRef>
          <a:fontRef idx="minor">
            <a:schemeClr val="dk1"/>
          </a:fontRef>
        </p:style>
        <p:txBody>
          <a:bodyPr wrap="none" rtlCol="0">
            <a:spAutoFit/>
          </a:bodyPr>
          <a:lstStyle/>
          <a:p>
            <a:r>
              <a:rPr lang="en-IT" sz="1200" b="1">
                <a:latin typeface="NeueHaasGroteskText Pro" panose="020B0504020202020204" pitchFamily="34" charset="77"/>
              </a:rPr>
              <a:t>WATER</a:t>
            </a:r>
          </a:p>
        </p:txBody>
      </p:sp>
      <p:sp>
        <p:nvSpPr>
          <p:cNvPr id="12" name="TextBox 11">
            <a:extLst>
              <a:ext uri="{FF2B5EF4-FFF2-40B4-BE49-F238E27FC236}">
                <a16:creationId xmlns:a16="http://schemas.microsoft.com/office/drawing/2014/main" id="{F60CEFD3-B8C9-5DA2-85F0-62A1172DB3E6}"/>
              </a:ext>
            </a:extLst>
          </p:cNvPr>
          <p:cNvSpPr txBox="1"/>
          <p:nvPr/>
        </p:nvSpPr>
        <p:spPr>
          <a:xfrm>
            <a:off x="5718385" y="1998134"/>
            <a:ext cx="647934" cy="276999"/>
          </a:xfrm>
          <a:prstGeom prst="rect">
            <a:avLst/>
          </a:prstGeom>
          <a:solidFill>
            <a:srgbClr val="EFB634"/>
          </a:solidFill>
          <a:ln w="12700"/>
        </p:spPr>
        <p:style>
          <a:lnRef idx="2">
            <a:schemeClr val="dk1"/>
          </a:lnRef>
          <a:fillRef idx="1">
            <a:schemeClr val="lt1"/>
          </a:fillRef>
          <a:effectRef idx="0">
            <a:schemeClr val="dk1"/>
          </a:effectRef>
          <a:fontRef idx="minor">
            <a:schemeClr val="dk1"/>
          </a:fontRef>
        </p:style>
        <p:txBody>
          <a:bodyPr wrap="none" rtlCol="0">
            <a:spAutoFit/>
          </a:bodyPr>
          <a:lstStyle/>
          <a:p>
            <a:r>
              <a:rPr lang="en-IT" sz="1200" b="1">
                <a:latin typeface="NeueHaasGroteskText Pro" panose="020B0504020202020204" pitchFamily="34" charset="77"/>
              </a:rPr>
              <a:t>ROAD</a:t>
            </a:r>
          </a:p>
        </p:txBody>
      </p:sp>
      <p:sp>
        <p:nvSpPr>
          <p:cNvPr id="13" name="TextBox 12">
            <a:extLst>
              <a:ext uri="{FF2B5EF4-FFF2-40B4-BE49-F238E27FC236}">
                <a16:creationId xmlns:a16="http://schemas.microsoft.com/office/drawing/2014/main" id="{3EEB17B7-3122-A468-120D-B8DDA2B544D9}"/>
              </a:ext>
            </a:extLst>
          </p:cNvPr>
          <p:cNvSpPr txBox="1"/>
          <p:nvPr/>
        </p:nvSpPr>
        <p:spPr>
          <a:xfrm>
            <a:off x="5817771" y="3142056"/>
            <a:ext cx="548548" cy="276999"/>
          </a:xfrm>
          <a:prstGeom prst="rect">
            <a:avLst/>
          </a:prstGeom>
          <a:solidFill>
            <a:srgbClr val="EFB634"/>
          </a:solidFill>
          <a:ln w="12700"/>
        </p:spPr>
        <p:style>
          <a:lnRef idx="2">
            <a:schemeClr val="dk1"/>
          </a:lnRef>
          <a:fillRef idx="1">
            <a:schemeClr val="lt1"/>
          </a:fillRef>
          <a:effectRef idx="0">
            <a:schemeClr val="dk1"/>
          </a:effectRef>
          <a:fontRef idx="minor">
            <a:schemeClr val="dk1"/>
          </a:fontRef>
        </p:style>
        <p:txBody>
          <a:bodyPr wrap="none" rtlCol="0">
            <a:spAutoFit/>
          </a:bodyPr>
          <a:lstStyle/>
          <a:p>
            <a:r>
              <a:rPr lang="en-IT" sz="1200" b="1">
                <a:latin typeface="NeueHaasGroteskText Pro" panose="020B0504020202020204" pitchFamily="34" charset="77"/>
              </a:rPr>
              <a:t>RAIL</a:t>
            </a:r>
          </a:p>
        </p:txBody>
      </p:sp>
      <p:sp>
        <p:nvSpPr>
          <p:cNvPr id="14" name="TextBox 13">
            <a:extLst>
              <a:ext uri="{FF2B5EF4-FFF2-40B4-BE49-F238E27FC236}">
                <a16:creationId xmlns:a16="http://schemas.microsoft.com/office/drawing/2014/main" id="{6FF87D60-8EB0-2C2D-8F75-362040D67259}"/>
              </a:ext>
            </a:extLst>
          </p:cNvPr>
          <p:cNvSpPr txBox="1"/>
          <p:nvPr/>
        </p:nvSpPr>
        <p:spPr>
          <a:xfrm>
            <a:off x="5651059" y="5435600"/>
            <a:ext cx="715260" cy="276999"/>
          </a:xfrm>
          <a:prstGeom prst="rect">
            <a:avLst/>
          </a:prstGeom>
          <a:solidFill>
            <a:srgbClr val="EFB634"/>
          </a:solidFill>
          <a:ln w="12700"/>
        </p:spPr>
        <p:style>
          <a:lnRef idx="2">
            <a:schemeClr val="dk1"/>
          </a:lnRef>
          <a:fillRef idx="1">
            <a:schemeClr val="lt1"/>
          </a:fillRef>
          <a:effectRef idx="0">
            <a:schemeClr val="dk1"/>
          </a:effectRef>
          <a:fontRef idx="minor">
            <a:schemeClr val="dk1"/>
          </a:fontRef>
        </p:style>
        <p:txBody>
          <a:bodyPr wrap="none" rtlCol="0">
            <a:spAutoFit/>
          </a:bodyPr>
          <a:lstStyle/>
          <a:p>
            <a:r>
              <a:rPr lang="en-IT" sz="1200" b="1">
                <a:latin typeface="NeueHaasGroteskText Pro" panose="020B0504020202020204" pitchFamily="34" charset="77"/>
              </a:rPr>
              <a:t>PLANE</a:t>
            </a:r>
          </a:p>
        </p:txBody>
      </p:sp>
    </p:spTree>
    <p:extLst>
      <p:ext uri="{BB962C8B-B14F-4D97-AF65-F5344CB8AC3E}">
        <p14:creationId xmlns:p14="http://schemas.microsoft.com/office/powerpoint/2010/main" val="1587452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9F89C5-44B7-BD14-0142-1534F6ADCB59}"/>
              </a:ext>
            </a:extLst>
          </p:cNvPr>
          <p:cNvSpPr txBox="1"/>
          <p:nvPr/>
        </p:nvSpPr>
        <p:spPr>
          <a:xfrm>
            <a:off x="727563" y="1536174"/>
            <a:ext cx="8618660" cy="5734903"/>
          </a:xfrm>
          <a:prstGeom prst="rect">
            <a:avLst/>
          </a:prstGeom>
          <a:noFill/>
        </p:spPr>
        <p:txBody>
          <a:bodyPr wrap="square">
            <a:spAutoFit/>
          </a:bodyPr>
          <a:lstStyle/>
          <a:p>
            <a:pPr>
              <a:buSzPts val="3668"/>
            </a:pPr>
            <a:r>
              <a:rPr lang="en-US" sz="6000" dirty="0">
                <a:solidFill>
                  <a:schemeClr val="tx1"/>
                </a:solidFill>
                <a:latin typeface="Feature Deck" pitchFamily="2" charset="77"/>
              </a:rPr>
              <a:t>What</a:t>
            </a:r>
            <a:r>
              <a:rPr lang="en-US" sz="6000" b="1" dirty="0">
                <a:solidFill>
                  <a:schemeClr val="tx1"/>
                </a:solidFill>
                <a:latin typeface="Feature Deck" pitchFamily="2" charset="77"/>
              </a:rPr>
              <a:t> food-related projects and initiatives </a:t>
            </a:r>
            <a:r>
              <a:rPr lang="en-US" sz="6000" dirty="0">
                <a:solidFill>
                  <a:schemeClr val="tx1"/>
                </a:solidFill>
                <a:latin typeface="Feature Deck" pitchFamily="2" charset="77"/>
              </a:rPr>
              <a:t>are happening in your school?</a:t>
            </a:r>
          </a:p>
          <a:p>
            <a:pPr marL="0" marR="0" lvl="0" indent="0" algn="l" rtl="0">
              <a:lnSpc>
                <a:spcPct val="110740"/>
              </a:lnSpc>
              <a:spcBef>
                <a:spcPts val="0"/>
              </a:spcBef>
              <a:spcAft>
                <a:spcPts val="0"/>
              </a:spcAft>
              <a:buClr>
                <a:srgbClr val="000000"/>
              </a:buClr>
              <a:buSzPts val="3668"/>
              <a:buFont typeface="Arial"/>
              <a:buNone/>
            </a:pPr>
            <a:endParaRPr lang="en-US" sz="6000" b="1" dirty="0">
              <a:solidFill>
                <a:schemeClr val="tx1"/>
              </a:solidFill>
              <a:latin typeface="Feature Deck" pitchFamily="2" charset="77"/>
            </a:endParaRPr>
          </a:p>
          <a:p>
            <a:pPr marL="0" marR="0" lvl="0" indent="0" algn="l" rtl="0">
              <a:lnSpc>
                <a:spcPct val="110740"/>
              </a:lnSpc>
              <a:spcBef>
                <a:spcPts val="0"/>
              </a:spcBef>
              <a:spcAft>
                <a:spcPts val="0"/>
              </a:spcAft>
              <a:buClr>
                <a:srgbClr val="000000"/>
              </a:buClr>
              <a:buSzPts val="3668"/>
              <a:buFont typeface="Arial"/>
              <a:buNone/>
            </a:pPr>
            <a:endParaRPr lang="en-US" sz="6000" b="1" dirty="0">
              <a:solidFill>
                <a:srgbClr val="23445F"/>
              </a:solidFill>
              <a:latin typeface="Feature Deck" pitchFamily="2" charset="77"/>
            </a:endParaRPr>
          </a:p>
        </p:txBody>
      </p:sp>
      <p:pic>
        <p:nvPicPr>
          <p:cNvPr id="3" name="Graphic 2">
            <a:extLst>
              <a:ext uri="{FF2B5EF4-FFF2-40B4-BE49-F238E27FC236}">
                <a16:creationId xmlns:a16="http://schemas.microsoft.com/office/drawing/2014/main" id="{DCA31358-37C9-62A2-B296-3B89D4D1A5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4496" y="425269"/>
            <a:ext cx="5766288" cy="5766288"/>
          </a:xfrm>
          <a:prstGeom prst="rect">
            <a:avLst/>
          </a:prstGeom>
        </p:spPr>
      </p:pic>
    </p:spTree>
    <p:extLst>
      <p:ext uri="{BB962C8B-B14F-4D97-AF65-F5344CB8AC3E}">
        <p14:creationId xmlns:p14="http://schemas.microsoft.com/office/powerpoint/2010/main" val="2006308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647E20-3EFF-9B14-51B3-B09DED8B0953}"/>
              </a:ext>
            </a:extLst>
          </p:cNvPr>
          <p:cNvSpPr txBox="1"/>
          <p:nvPr/>
        </p:nvSpPr>
        <p:spPr>
          <a:xfrm>
            <a:off x="674809" y="518718"/>
            <a:ext cx="8108705" cy="1015663"/>
          </a:xfrm>
          <a:prstGeom prst="rect">
            <a:avLst/>
          </a:prstGeom>
          <a:noFill/>
        </p:spPr>
        <p:txBody>
          <a:bodyPr wrap="square">
            <a:spAutoFit/>
          </a:bodyPr>
          <a:lstStyle/>
          <a:p>
            <a:r>
              <a:rPr lang="en-GB" sz="3000" dirty="0">
                <a:effectLst/>
                <a:latin typeface="Feature Display" pitchFamily="2" charset="77"/>
              </a:rPr>
              <a:t>We are building our programme </a:t>
            </a:r>
            <a:br>
              <a:rPr lang="en-GB" sz="3000" dirty="0">
                <a:effectLst/>
                <a:latin typeface="Feature Display" pitchFamily="2" charset="77"/>
              </a:rPr>
            </a:br>
            <a:r>
              <a:rPr lang="en-GB" sz="3000" b="1" dirty="0">
                <a:effectLst/>
                <a:latin typeface="Feature Display" pitchFamily="2" charset="77"/>
              </a:rPr>
              <a:t>on educators' needs</a:t>
            </a:r>
            <a:endParaRPr lang="en-GB" sz="3000" dirty="0">
              <a:effectLst/>
              <a:latin typeface="Feature Display" pitchFamily="2" charset="77"/>
            </a:endParaRPr>
          </a:p>
        </p:txBody>
      </p:sp>
      <p:sp>
        <p:nvSpPr>
          <p:cNvPr id="5" name="TextBox 4">
            <a:extLst>
              <a:ext uri="{FF2B5EF4-FFF2-40B4-BE49-F238E27FC236}">
                <a16:creationId xmlns:a16="http://schemas.microsoft.com/office/drawing/2014/main" id="{B748FA6F-C8EF-A84F-6AE2-4A9553262DEC}"/>
              </a:ext>
            </a:extLst>
          </p:cNvPr>
          <p:cNvSpPr txBox="1"/>
          <p:nvPr/>
        </p:nvSpPr>
        <p:spPr>
          <a:xfrm>
            <a:off x="674810" y="2180492"/>
            <a:ext cx="2604722" cy="2015936"/>
          </a:xfrm>
          <a:prstGeom prst="rect">
            <a:avLst/>
          </a:prstGeom>
          <a:noFill/>
        </p:spPr>
        <p:txBody>
          <a:bodyPr wrap="square">
            <a:spAutoFit/>
          </a:bodyPr>
          <a:lstStyle/>
          <a:p>
            <a:r>
              <a:rPr lang="en-GB" sz="2500" dirty="0">
                <a:effectLst/>
                <a:latin typeface="Feature Deck" pitchFamily="2" charset="77"/>
              </a:rPr>
              <a:t>Key takeaways </a:t>
            </a:r>
            <a:br>
              <a:rPr lang="en-GB" sz="2500" dirty="0">
                <a:effectLst/>
                <a:latin typeface="Feature Deck" pitchFamily="2" charset="77"/>
              </a:rPr>
            </a:br>
            <a:r>
              <a:rPr lang="en-GB" sz="2500" dirty="0">
                <a:effectLst/>
                <a:latin typeface="Feature Deck" pitchFamily="2" charset="77"/>
              </a:rPr>
              <a:t>from </a:t>
            </a:r>
            <a:r>
              <a:rPr lang="en-GB" sz="2500" b="1" dirty="0">
                <a:effectLst/>
                <a:latin typeface="Feature Deck" pitchFamily="2" charset="77"/>
              </a:rPr>
              <a:t>the teachers’ needs assessment survey</a:t>
            </a:r>
            <a:r>
              <a:rPr lang="en-GB" sz="2500" dirty="0">
                <a:effectLst/>
                <a:latin typeface="Feature Deck" pitchFamily="2" charset="77"/>
              </a:rPr>
              <a:t> in 2022:</a:t>
            </a:r>
          </a:p>
        </p:txBody>
      </p:sp>
      <p:sp>
        <p:nvSpPr>
          <p:cNvPr id="6" name="TextBox 5">
            <a:extLst>
              <a:ext uri="{FF2B5EF4-FFF2-40B4-BE49-F238E27FC236}">
                <a16:creationId xmlns:a16="http://schemas.microsoft.com/office/drawing/2014/main" id="{960BAC29-7A7F-B122-D087-26574A3FDDE6}"/>
              </a:ext>
            </a:extLst>
          </p:cNvPr>
          <p:cNvSpPr txBox="1"/>
          <p:nvPr/>
        </p:nvSpPr>
        <p:spPr>
          <a:xfrm>
            <a:off x="3491278" y="4111173"/>
            <a:ext cx="2604722" cy="1872372"/>
          </a:xfrm>
          <a:prstGeom prst="rect">
            <a:avLst/>
          </a:prstGeom>
          <a:noFill/>
        </p:spPr>
        <p:txBody>
          <a:bodyPr wrap="square">
            <a:spAutoFit/>
          </a:bodyPr>
          <a:lstStyle/>
          <a:p>
            <a:pPr>
              <a:lnSpc>
                <a:spcPts val="2020"/>
              </a:lnSpc>
            </a:pPr>
            <a:r>
              <a:rPr lang="en-GB" sz="1600" b="1" dirty="0">
                <a:effectLst/>
                <a:latin typeface="Feature Deck" pitchFamily="2" charset="77"/>
              </a:rPr>
              <a:t>→ </a:t>
            </a:r>
            <a:r>
              <a:rPr lang="en-GB" sz="1600" b="1" dirty="0">
                <a:effectLst/>
                <a:latin typeface="NeueHaasGroteskText Pro" panose="020B0504020202020204" pitchFamily="34" charset="77"/>
              </a:rPr>
              <a:t>Lack of knowledge </a:t>
            </a:r>
            <a:br>
              <a:rPr lang="en-GB" sz="1600" b="1" dirty="0">
                <a:effectLst/>
                <a:latin typeface="NeueHaasGroteskText Pro" panose="020B0504020202020204" pitchFamily="34" charset="77"/>
              </a:rPr>
            </a:br>
            <a:r>
              <a:rPr lang="en-GB" sz="1600" b="1" dirty="0">
                <a:effectLst/>
                <a:latin typeface="NeueHaasGroteskText Pro" panose="020B0504020202020204" pitchFamily="34" charset="77"/>
              </a:rPr>
              <a:t>of key concepts </a:t>
            </a:r>
            <a:r>
              <a:rPr lang="en-GB" sz="1600" dirty="0">
                <a:effectLst/>
                <a:latin typeface="NeueHaasGroteskText Pro" panose="020B0504020202020204" pitchFamily="34" charset="77"/>
              </a:rPr>
              <a:t>–e.g. circular economy, food systems, therefore, they would like support to implement any related materials.  ​</a:t>
            </a:r>
          </a:p>
        </p:txBody>
      </p:sp>
      <p:sp>
        <p:nvSpPr>
          <p:cNvPr id="7" name="TextBox 6">
            <a:extLst>
              <a:ext uri="{FF2B5EF4-FFF2-40B4-BE49-F238E27FC236}">
                <a16:creationId xmlns:a16="http://schemas.microsoft.com/office/drawing/2014/main" id="{43DCAB88-0193-DB87-AD63-35B47AAB0D5E}"/>
              </a:ext>
            </a:extLst>
          </p:cNvPr>
          <p:cNvSpPr txBox="1"/>
          <p:nvPr/>
        </p:nvSpPr>
        <p:spPr>
          <a:xfrm>
            <a:off x="6266718" y="3429000"/>
            <a:ext cx="2604722" cy="2554545"/>
          </a:xfrm>
          <a:prstGeom prst="rect">
            <a:avLst/>
          </a:prstGeom>
          <a:noFill/>
        </p:spPr>
        <p:txBody>
          <a:bodyPr wrap="square">
            <a:spAutoFit/>
          </a:bodyPr>
          <a:lstStyle/>
          <a:p>
            <a:r>
              <a:rPr lang="en-GB" sz="1600" b="1" dirty="0">
                <a:effectLst/>
                <a:latin typeface="Feature Deck" pitchFamily="2" charset="77"/>
              </a:rPr>
              <a:t>→ </a:t>
            </a:r>
            <a:r>
              <a:rPr lang="en-GB" sz="1600" b="1" dirty="0">
                <a:effectLst/>
                <a:latin typeface="NeueHaasGroteskText Pro" panose="020B0504020202020204" pitchFamily="34" charset="77"/>
              </a:rPr>
              <a:t>Teachers use digital tools</a:t>
            </a:r>
            <a:r>
              <a:rPr lang="en-GB" sz="1600" dirty="0">
                <a:effectLst/>
                <a:latin typeface="NeueHaasGroteskText Pro" panose="020B0504020202020204" pitchFamily="34" charset="77"/>
              </a:rPr>
              <a:t> for teaching and would like to use them more often.  ​</a:t>
            </a:r>
          </a:p>
          <a:p>
            <a:endParaRPr lang="en-GB" sz="1600" dirty="0">
              <a:effectLst/>
              <a:latin typeface="NeueHaasGroteskText Pro" panose="020B0504020202020204" pitchFamily="34" charset="77"/>
            </a:endParaRPr>
          </a:p>
          <a:p>
            <a:r>
              <a:rPr lang="en-GB" sz="1600" b="1" dirty="0">
                <a:effectLst/>
                <a:latin typeface="Feature Deck" pitchFamily="2" charset="77"/>
              </a:rPr>
              <a:t>→ </a:t>
            </a:r>
            <a:r>
              <a:rPr lang="en-GB" sz="1600" dirty="0">
                <a:effectLst/>
                <a:latin typeface="NeueHaasGroteskText Pro" panose="020B0504020202020204" pitchFamily="34" charset="77"/>
              </a:rPr>
              <a:t>Existing school programmes are </a:t>
            </a:r>
            <a:r>
              <a:rPr lang="en-GB" sz="1600" b="1" dirty="0">
                <a:effectLst/>
                <a:latin typeface="NeueHaasGroteskText Pro" panose="020B0504020202020204" pitchFamily="34" charset="77"/>
              </a:rPr>
              <a:t>mainly about sustainability very broadly </a:t>
            </a:r>
            <a:r>
              <a:rPr lang="en-GB" sz="1600" dirty="0">
                <a:effectLst/>
                <a:latin typeface="NeueHaasGroteskText Pro" panose="020B0504020202020204" pitchFamily="34" charset="77"/>
              </a:rPr>
              <a:t>– and focus </a:t>
            </a:r>
            <a:br>
              <a:rPr lang="en-GB" sz="1600" dirty="0">
                <a:effectLst/>
                <a:latin typeface="NeueHaasGroteskText Pro" panose="020B0504020202020204" pitchFamily="34" charset="77"/>
              </a:rPr>
            </a:br>
            <a:r>
              <a:rPr lang="en-GB" sz="1600" dirty="0">
                <a:effectLst/>
                <a:latin typeface="NeueHaasGroteskText Pro" panose="020B0504020202020204" pitchFamily="34" charset="77"/>
              </a:rPr>
              <a:t>on food waste. ​</a:t>
            </a:r>
          </a:p>
        </p:txBody>
      </p:sp>
      <p:sp>
        <p:nvSpPr>
          <p:cNvPr id="8" name="TextBox 7">
            <a:extLst>
              <a:ext uri="{FF2B5EF4-FFF2-40B4-BE49-F238E27FC236}">
                <a16:creationId xmlns:a16="http://schemas.microsoft.com/office/drawing/2014/main" id="{B0ECEDD1-8C3D-E386-F5B9-887A9D2C443F}"/>
              </a:ext>
            </a:extLst>
          </p:cNvPr>
          <p:cNvSpPr txBox="1"/>
          <p:nvPr/>
        </p:nvSpPr>
        <p:spPr>
          <a:xfrm>
            <a:off x="9042158" y="2942202"/>
            <a:ext cx="2604722" cy="3046988"/>
          </a:xfrm>
          <a:prstGeom prst="rect">
            <a:avLst/>
          </a:prstGeom>
          <a:noFill/>
        </p:spPr>
        <p:txBody>
          <a:bodyPr wrap="square">
            <a:spAutoFit/>
          </a:bodyPr>
          <a:lstStyle/>
          <a:p>
            <a:r>
              <a:rPr lang="en-GB" sz="1600" b="1" dirty="0">
                <a:effectLst/>
                <a:latin typeface="NeueHaasGroteskText Pro" panose="020B0504020202020204" pitchFamily="34" charset="77"/>
              </a:rPr>
              <a:t>→ Teachers would like to use more videos,</a:t>
            </a:r>
            <a:r>
              <a:rPr lang="en-GB" sz="1600" dirty="0">
                <a:effectLst/>
                <a:latin typeface="NeueHaasGroteskText Pro" panose="020B0504020202020204" pitchFamily="34" charset="77"/>
              </a:rPr>
              <a:t> more games and quizzes as well as live interactions with food stakeholders. ​</a:t>
            </a:r>
          </a:p>
          <a:p>
            <a:endParaRPr lang="en-GB" sz="1600" dirty="0">
              <a:effectLst/>
              <a:latin typeface="NeueHaasGroteskText Pro" panose="020B0504020202020204" pitchFamily="34" charset="77"/>
            </a:endParaRPr>
          </a:p>
          <a:p>
            <a:r>
              <a:rPr lang="en-GB" sz="1600" b="1" dirty="0">
                <a:effectLst/>
                <a:latin typeface="NeueHaasGroteskText Pro" panose="020B0504020202020204" pitchFamily="34" charset="77"/>
              </a:rPr>
              <a:t>→ </a:t>
            </a:r>
            <a:r>
              <a:rPr lang="en-GB" sz="1600" dirty="0">
                <a:effectLst/>
                <a:latin typeface="NeueHaasGroteskText Pro" panose="020B0504020202020204" pitchFamily="34" charset="77"/>
              </a:rPr>
              <a:t>Most of the sample consulted would like </a:t>
            </a:r>
            <a:r>
              <a:rPr lang="en-GB" sz="1600" b="1" dirty="0">
                <a:effectLst/>
                <a:latin typeface="NeueHaasGroteskText Pro" panose="020B0504020202020204" pitchFamily="34" charset="77"/>
              </a:rPr>
              <a:t>to receive additional materials for their own learning.</a:t>
            </a:r>
          </a:p>
        </p:txBody>
      </p:sp>
      <p:pic>
        <p:nvPicPr>
          <p:cNvPr id="9" name="Picture 8">
            <a:extLst>
              <a:ext uri="{FF2B5EF4-FFF2-40B4-BE49-F238E27FC236}">
                <a16:creationId xmlns:a16="http://schemas.microsoft.com/office/drawing/2014/main" id="{AD217431-F09D-BD72-C9BE-1363248772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3498" y="518718"/>
            <a:ext cx="2666875" cy="2666875"/>
          </a:xfrm>
          <a:prstGeom prst="rect">
            <a:avLst/>
          </a:prstGeom>
          <a:noFill/>
        </p:spPr>
      </p:pic>
      <p:pic>
        <p:nvPicPr>
          <p:cNvPr id="10" name="Picture 9">
            <a:extLst>
              <a:ext uri="{FF2B5EF4-FFF2-40B4-BE49-F238E27FC236}">
                <a16:creationId xmlns:a16="http://schemas.microsoft.com/office/drawing/2014/main" id="{9792F704-A3F6-A5D2-F4BA-F59DC2ACC6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7274" y="4141875"/>
            <a:ext cx="2604722" cy="2604722"/>
          </a:xfrm>
          <a:prstGeom prst="rect">
            <a:avLst/>
          </a:prstGeom>
          <a:noFill/>
        </p:spPr>
      </p:pic>
      <p:pic>
        <p:nvPicPr>
          <p:cNvPr id="11" name="Picture 10" descr="A blue book with a white stripe&#10;&#10;Description automatically generated">
            <a:extLst>
              <a:ext uri="{FF2B5EF4-FFF2-40B4-BE49-F238E27FC236}">
                <a16:creationId xmlns:a16="http://schemas.microsoft.com/office/drawing/2014/main" id="{9968B92A-68F6-13BC-AFAE-1DD5B2F581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37387" y="1587330"/>
            <a:ext cx="2554545" cy="2554545"/>
          </a:xfrm>
          <a:prstGeom prst="rect">
            <a:avLst/>
          </a:prstGeom>
          <a:noFill/>
        </p:spPr>
      </p:pic>
      <p:pic>
        <p:nvPicPr>
          <p:cNvPr id="12" name="Picture 11" descr="A clipboard with a paper on it&#10;&#10;Description automatically generated">
            <a:extLst>
              <a:ext uri="{FF2B5EF4-FFF2-40B4-BE49-F238E27FC236}">
                <a16:creationId xmlns:a16="http://schemas.microsoft.com/office/drawing/2014/main" id="{095F2A07-C371-D520-F39A-C49391DF90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55764" y="518718"/>
            <a:ext cx="2377510" cy="2377510"/>
          </a:xfrm>
          <a:prstGeom prst="rect">
            <a:avLst/>
          </a:prstGeom>
          <a:noFill/>
        </p:spPr>
      </p:pic>
    </p:spTree>
    <p:extLst>
      <p:ext uri="{BB962C8B-B14F-4D97-AF65-F5344CB8AC3E}">
        <p14:creationId xmlns:p14="http://schemas.microsoft.com/office/powerpoint/2010/main" val="4274159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9F89C5-44B7-BD14-0142-1534F6ADCB59}"/>
              </a:ext>
            </a:extLst>
          </p:cNvPr>
          <p:cNvSpPr txBox="1"/>
          <p:nvPr/>
        </p:nvSpPr>
        <p:spPr>
          <a:xfrm>
            <a:off x="727563" y="1536174"/>
            <a:ext cx="8618660" cy="1053750"/>
          </a:xfrm>
          <a:prstGeom prst="rect">
            <a:avLst/>
          </a:prstGeom>
          <a:noFill/>
        </p:spPr>
        <p:txBody>
          <a:bodyPr wrap="square">
            <a:spAutoFit/>
          </a:bodyPr>
          <a:lstStyle/>
          <a:p>
            <a:pPr>
              <a:lnSpc>
                <a:spcPct val="110740"/>
              </a:lnSpc>
              <a:buSzPts val="3668"/>
            </a:pPr>
            <a:r>
              <a:rPr lang="en-US" sz="6000" dirty="0">
                <a:solidFill>
                  <a:schemeClr val="tx1"/>
                </a:solidFill>
                <a:latin typeface="Feature Deck" pitchFamily="2" charset="77"/>
              </a:rPr>
              <a:t>About</a:t>
            </a:r>
            <a:r>
              <a:rPr lang="en-US" sz="6000" b="1" dirty="0">
                <a:solidFill>
                  <a:schemeClr val="tx1"/>
                </a:solidFill>
                <a:latin typeface="Feature Deck" pitchFamily="2" charset="77"/>
              </a:rPr>
              <a:t> EIT Food</a:t>
            </a:r>
          </a:p>
        </p:txBody>
      </p:sp>
      <p:pic>
        <p:nvPicPr>
          <p:cNvPr id="3" name="Graphic 2">
            <a:extLst>
              <a:ext uri="{FF2B5EF4-FFF2-40B4-BE49-F238E27FC236}">
                <a16:creationId xmlns:a16="http://schemas.microsoft.com/office/drawing/2014/main" id="{DCA31358-37C9-62A2-B296-3B89D4D1A5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4496" y="425269"/>
            <a:ext cx="5766288" cy="5766288"/>
          </a:xfrm>
          <a:prstGeom prst="rect">
            <a:avLst/>
          </a:prstGeom>
        </p:spPr>
      </p:pic>
    </p:spTree>
    <p:extLst>
      <p:ext uri="{BB962C8B-B14F-4D97-AF65-F5344CB8AC3E}">
        <p14:creationId xmlns:p14="http://schemas.microsoft.com/office/powerpoint/2010/main" val="3814031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EB3543-0D7E-EF08-916E-6CFCEDEFFEA4}"/>
              </a:ext>
            </a:extLst>
          </p:cNvPr>
          <p:cNvSpPr txBox="1">
            <a:spLocks noChangeAspect="1"/>
          </p:cNvSpPr>
          <p:nvPr/>
        </p:nvSpPr>
        <p:spPr>
          <a:xfrm rot="21441019">
            <a:off x="1411177" y="939995"/>
            <a:ext cx="5040000" cy="5040000"/>
          </a:xfrm>
          <a:prstGeom prst="roundRect">
            <a:avLst/>
          </a:prstGeom>
          <a:ln w="12700"/>
          <a:scene3d>
            <a:camera prst="orthographicFront"/>
            <a:lightRig rig="threePt" dir="t"/>
          </a:scene3d>
          <a:sp3d>
            <a:bevelT w="0" h="0"/>
          </a:sp3d>
        </p:spPr>
        <p:style>
          <a:lnRef idx="2">
            <a:schemeClr val="dk1"/>
          </a:lnRef>
          <a:fillRef idx="1">
            <a:schemeClr val="lt1"/>
          </a:fillRef>
          <a:effectRef idx="0">
            <a:schemeClr val="dk1"/>
          </a:effectRef>
          <a:fontRef idx="minor">
            <a:schemeClr val="dk1"/>
          </a:fontRef>
        </p:style>
        <p:txBody>
          <a:bodyPr wrap="square" lIns="180000" tIns="180000" rIns="180000" bIns="180000" anchor="b" anchorCtr="0">
            <a:noAutofit/>
          </a:bodyPr>
          <a:lstStyle/>
          <a:p>
            <a:pPr>
              <a:lnSpc>
                <a:spcPts val="4000"/>
              </a:lnSpc>
            </a:pPr>
            <a:r>
              <a:rPr lang="en-GB" sz="3200" b="0" i="0" dirty="0">
                <a:solidFill>
                  <a:srgbClr val="000000"/>
                </a:solidFill>
                <a:effectLst/>
                <a:latin typeface="Feature Deck" pitchFamily="2" charset="77"/>
              </a:rPr>
              <a:t>EIT Food is Europe’s leading food innovation initiative, working to make the food system </a:t>
            </a:r>
            <a:r>
              <a:rPr lang="en-GB" sz="3200" b="1" i="0" dirty="0">
                <a:solidFill>
                  <a:srgbClr val="000000"/>
                </a:solidFill>
                <a:effectLst/>
                <a:latin typeface="Feature Deck" pitchFamily="2" charset="77"/>
              </a:rPr>
              <a:t>more sustainable, healthy and trusted </a:t>
            </a:r>
          </a:p>
          <a:p>
            <a:pPr>
              <a:lnSpc>
                <a:spcPts val="4000"/>
              </a:lnSpc>
            </a:pPr>
            <a:r>
              <a:rPr lang="en-GB" sz="3200" b="1" i="0" dirty="0">
                <a:solidFill>
                  <a:srgbClr val="000000"/>
                </a:solidFill>
                <a:effectLst/>
                <a:latin typeface="Feature Deck" pitchFamily="2" charset="77"/>
              </a:rPr>
              <a:t>by consumers. </a:t>
            </a:r>
            <a:endParaRPr lang="en-GB" sz="3200" dirty="0">
              <a:effectLst/>
              <a:latin typeface="Feature Deck" pitchFamily="2" charset="77"/>
            </a:endParaRPr>
          </a:p>
        </p:txBody>
      </p:sp>
      <p:sp>
        <p:nvSpPr>
          <p:cNvPr id="5" name="TextBox 4">
            <a:extLst>
              <a:ext uri="{FF2B5EF4-FFF2-40B4-BE49-F238E27FC236}">
                <a16:creationId xmlns:a16="http://schemas.microsoft.com/office/drawing/2014/main" id="{0EB26328-C505-0231-68FA-6E42205520DF}"/>
              </a:ext>
            </a:extLst>
          </p:cNvPr>
          <p:cNvSpPr txBox="1">
            <a:spLocks noChangeAspect="1"/>
          </p:cNvSpPr>
          <p:nvPr/>
        </p:nvSpPr>
        <p:spPr>
          <a:xfrm rot="282612">
            <a:off x="6092943" y="1024614"/>
            <a:ext cx="5040000" cy="5040000"/>
          </a:xfrm>
          <a:prstGeom prst="roundRect">
            <a:avLst/>
          </a:prstGeom>
          <a:ln w="12700"/>
        </p:spPr>
        <p:style>
          <a:lnRef idx="2">
            <a:schemeClr val="dk1"/>
          </a:lnRef>
          <a:fillRef idx="1">
            <a:schemeClr val="lt1"/>
          </a:fillRef>
          <a:effectRef idx="0">
            <a:schemeClr val="dk1"/>
          </a:effectRef>
          <a:fontRef idx="minor">
            <a:schemeClr val="dk1"/>
          </a:fontRef>
        </p:style>
        <p:txBody>
          <a:bodyPr wrap="square" lIns="180000" tIns="180000" rIns="180000" bIns="180000" anchor="b" anchorCtr="0">
            <a:noAutofit/>
          </a:bodyPr>
          <a:lstStyle/>
          <a:p>
            <a:r>
              <a:rPr lang="en-GB" sz="2500" dirty="0">
                <a:effectLst/>
                <a:latin typeface="Feature Deck" pitchFamily="2" charset="77"/>
              </a:rPr>
              <a:t>Besides entrepreneurship, </a:t>
            </a:r>
            <a:br>
              <a:rPr lang="en-GB" sz="2500" dirty="0">
                <a:effectLst/>
                <a:latin typeface="Feature Deck" pitchFamily="2" charset="77"/>
              </a:rPr>
            </a:br>
            <a:r>
              <a:rPr lang="en-GB" sz="2500" dirty="0">
                <a:effectLst/>
                <a:latin typeface="Feature Deck" pitchFamily="2" charset="77"/>
              </a:rPr>
              <a:t>public engagement and innovation, one of the focus areas of EIT Food is education, and is currently developing </a:t>
            </a:r>
            <a:br>
              <a:rPr lang="en-GB" sz="2500" dirty="0">
                <a:effectLst/>
                <a:latin typeface="Feature Deck" pitchFamily="2" charset="77"/>
              </a:rPr>
            </a:br>
            <a:r>
              <a:rPr lang="en-GB" sz="2500" b="1" dirty="0">
                <a:effectLst/>
                <a:latin typeface="Feature Deck" pitchFamily="2" charset="77"/>
              </a:rPr>
              <a:t>easy-to-use educational resource packages for teachers</a:t>
            </a:r>
            <a:r>
              <a:rPr lang="en-GB" sz="2500" dirty="0">
                <a:effectLst/>
                <a:latin typeface="Feature Deck" pitchFamily="2" charset="77"/>
              </a:rPr>
              <a:t> on food literacy </a:t>
            </a:r>
            <a:br>
              <a:rPr lang="en-GB" sz="2500" dirty="0">
                <a:effectLst/>
                <a:latin typeface="Feature Deck" pitchFamily="2" charset="77"/>
              </a:rPr>
            </a:br>
            <a:r>
              <a:rPr lang="en-GB" sz="2500" dirty="0">
                <a:effectLst/>
                <a:latin typeface="Feature Deck" pitchFamily="2" charset="77"/>
              </a:rPr>
              <a:t>and agrifood jobs and careers.</a:t>
            </a:r>
          </a:p>
        </p:txBody>
      </p:sp>
    </p:spTree>
    <p:extLst>
      <p:ext uri="{BB962C8B-B14F-4D97-AF65-F5344CB8AC3E}">
        <p14:creationId xmlns:p14="http://schemas.microsoft.com/office/powerpoint/2010/main" val="1037932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7365FA-60E8-1A25-C03D-D09C137A8A06}"/>
              </a:ext>
            </a:extLst>
          </p:cNvPr>
          <p:cNvSpPr txBox="1"/>
          <p:nvPr/>
        </p:nvSpPr>
        <p:spPr>
          <a:xfrm>
            <a:off x="534133" y="518718"/>
            <a:ext cx="6097464" cy="707886"/>
          </a:xfrm>
          <a:prstGeom prst="rect">
            <a:avLst/>
          </a:prstGeom>
          <a:noFill/>
        </p:spPr>
        <p:txBody>
          <a:bodyPr wrap="square">
            <a:spAutoFit/>
          </a:bodyPr>
          <a:lstStyle/>
          <a:p>
            <a:r>
              <a:rPr lang="en-GB" sz="4000" dirty="0">
                <a:effectLst/>
                <a:latin typeface="Feature Display" pitchFamily="2" charset="77"/>
              </a:rPr>
              <a:t>Food System </a:t>
            </a:r>
            <a:r>
              <a:rPr lang="en-GB" sz="4000" b="1" dirty="0">
                <a:effectLst/>
                <a:latin typeface="Feature Display" pitchFamily="2" charset="77"/>
              </a:rPr>
              <a:t>Challenges</a:t>
            </a:r>
            <a:endParaRPr lang="en-GB" sz="4000" dirty="0">
              <a:effectLst/>
              <a:latin typeface="Feature Display" pitchFamily="2" charset="77"/>
            </a:endParaRPr>
          </a:p>
        </p:txBody>
      </p:sp>
      <p:sp>
        <p:nvSpPr>
          <p:cNvPr id="5" name="TextBox 4">
            <a:extLst>
              <a:ext uri="{FF2B5EF4-FFF2-40B4-BE49-F238E27FC236}">
                <a16:creationId xmlns:a16="http://schemas.microsoft.com/office/drawing/2014/main" id="{8BFEE96A-842C-B4D8-2037-0E07E8D542AD}"/>
              </a:ext>
            </a:extLst>
          </p:cNvPr>
          <p:cNvSpPr txBox="1"/>
          <p:nvPr/>
        </p:nvSpPr>
        <p:spPr>
          <a:xfrm>
            <a:off x="534133" y="1430890"/>
            <a:ext cx="9638567" cy="646331"/>
          </a:xfrm>
          <a:prstGeom prst="rect">
            <a:avLst/>
          </a:prstGeom>
          <a:noFill/>
        </p:spPr>
        <p:txBody>
          <a:bodyPr wrap="square">
            <a:spAutoFit/>
          </a:bodyPr>
          <a:lstStyle/>
          <a:p>
            <a:r>
              <a:rPr lang="en-GB" dirty="0">
                <a:effectLst/>
                <a:latin typeface="NeueHaasGroteskText Pro" panose="020B0504020202020204" pitchFamily="34" charset="77"/>
              </a:rPr>
              <a:t>At EIT Food we aim to overcome these challenges by </a:t>
            </a:r>
            <a:r>
              <a:rPr lang="en-GB" b="1" dirty="0">
                <a:effectLst/>
                <a:latin typeface="NeueHaasGroteskText Pro" panose="020B0504020202020204" pitchFamily="34" charset="77"/>
              </a:rPr>
              <a:t>bringing all players together </a:t>
            </a:r>
            <a:br>
              <a:rPr lang="en-GB" b="1" dirty="0">
                <a:effectLst/>
                <a:latin typeface="NeueHaasGroteskText Pro" panose="020B0504020202020204" pitchFamily="34" charset="77"/>
              </a:rPr>
            </a:br>
            <a:r>
              <a:rPr lang="en-GB" b="1" dirty="0">
                <a:effectLst/>
                <a:latin typeface="NeueHaasGroteskText Pro" panose="020B0504020202020204" pitchFamily="34" charset="77"/>
              </a:rPr>
              <a:t>and guiding and accelerating the innovation process</a:t>
            </a:r>
            <a:r>
              <a:rPr lang="en-GB" dirty="0">
                <a:effectLst/>
                <a:latin typeface="NeueHaasGroteskText Pro" panose="020B0504020202020204" pitchFamily="34" charset="77"/>
              </a:rPr>
              <a:t> to transform the food system.</a:t>
            </a:r>
          </a:p>
        </p:txBody>
      </p:sp>
      <p:sp>
        <p:nvSpPr>
          <p:cNvPr id="7" name="TextBox 6">
            <a:extLst>
              <a:ext uri="{FF2B5EF4-FFF2-40B4-BE49-F238E27FC236}">
                <a16:creationId xmlns:a16="http://schemas.microsoft.com/office/drawing/2014/main" id="{74F486D9-E7F4-F924-F5F4-71883B568502}"/>
              </a:ext>
            </a:extLst>
          </p:cNvPr>
          <p:cNvSpPr txBox="1"/>
          <p:nvPr/>
        </p:nvSpPr>
        <p:spPr>
          <a:xfrm>
            <a:off x="3420208" y="2931754"/>
            <a:ext cx="2754189" cy="2985433"/>
          </a:xfrm>
          <a:prstGeom prst="rect">
            <a:avLst/>
          </a:prstGeom>
          <a:noFill/>
        </p:spPr>
        <p:txBody>
          <a:bodyPr wrap="square">
            <a:spAutoFit/>
          </a:bodyPr>
          <a:lstStyle/>
          <a:p>
            <a:r>
              <a:rPr lang="en-GB" sz="2000" b="1" dirty="0">
                <a:effectLst/>
                <a:latin typeface="Feature Deck" pitchFamily="2" charset="77"/>
              </a:rPr>
              <a:t>→ Social</a:t>
            </a:r>
          </a:p>
          <a:p>
            <a:endParaRPr lang="en-GB" sz="1400" dirty="0">
              <a:effectLst/>
              <a:latin typeface="NeueHaasGroteskText Pro" panose="020B0504020202020204" pitchFamily="34" charset="77"/>
            </a:endParaRPr>
          </a:p>
          <a:p>
            <a:r>
              <a:rPr lang="en-GB" sz="1400" dirty="0">
                <a:effectLst/>
                <a:latin typeface="NeueHaasGroteskText Pro" panose="020B0504020202020204" pitchFamily="34" charset="77"/>
              </a:rPr>
              <a:t>We need to feed </a:t>
            </a:r>
            <a:r>
              <a:rPr lang="en-GB" sz="1400" b="1" dirty="0">
                <a:effectLst/>
                <a:latin typeface="NeueHaasGroteskText Pro" panose="020B0504020202020204" pitchFamily="34" charset="77"/>
              </a:rPr>
              <a:t>10 billion people by 2050 </a:t>
            </a:r>
            <a:r>
              <a:rPr lang="en-GB" sz="1400" dirty="0">
                <a:effectLst/>
                <a:latin typeface="NeueHaasGroteskText Pro" panose="020B0504020202020204" pitchFamily="34" charset="77"/>
              </a:rPr>
              <a:t>(UN, 2017)</a:t>
            </a:r>
          </a:p>
          <a:p>
            <a:endParaRPr lang="en-GB" sz="1400" dirty="0">
              <a:effectLst/>
              <a:latin typeface="NeueHaasGroteskText Pro" panose="020B0504020202020204" pitchFamily="34" charset="77"/>
            </a:endParaRPr>
          </a:p>
          <a:p>
            <a:r>
              <a:rPr lang="en-GB" sz="1400" dirty="0">
                <a:effectLst/>
                <a:latin typeface="NeueHaasGroteskText Pro" panose="020B0504020202020204" pitchFamily="34" charset="77"/>
              </a:rPr>
              <a:t>Over to </a:t>
            </a:r>
            <a:r>
              <a:rPr lang="en-GB" sz="1400" b="1" dirty="0">
                <a:effectLst/>
                <a:latin typeface="NeueHaasGroteskText Pro" panose="020B0504020202020204" pitchFamily="34" charset="77"/>
              </a:rPr>
              <a:t>2 billion people are currently overweight </a:t>
            </a:r>
            <a:r>
              <a:rPr lang="en-GB" sz="1400" dirty="0">
                <a:effectLst/>
                <a:latin typeface="NeueHaasGroteskText Pro" panose="020B0504020202020204" pitchFamily="34" charset="77"/>
              </a:rPr>
              <a:t>(WHO, 2018), while 800 million are undernourished (FAO, 2019)</a:t>
            </a:r>
          </a:p>
          <a:p>
            <a:endParaRPr lang="en-GB" sz="1400" dirty="0">
              <a:effectLst/>
              <a:latin typeface="NeueHaasGroteskText Pro" panose="020B0504020202020204" pitchFamily="34" charset="77"/>
            </a:endParaRPr>
          </a:p>
          <a:p>
            <a:r>
              <a:rPr lang="en-GB" sz="1400" dirty="0">
                <a:effectLst/>
                <a:latin typeface="NeueHaasGroteskText Pro" panose="020B0504020202020204" pitchFamily="34" charset="77"/>
              </a:rPr>
              <a:t>Up to </a:t>
            </a:r>
            <a:r>
              <a:rPr lang="en-GB" sz="1400" b="1" dirty="0">
                <a:effectLst/>
                <a:latin typeface="NeueHaasGroteskText Pro" panose="020B0504020202020204" pitchFamily="34" charset="77"/>
              </a:rPr>
              <a:t>35% of children under 5 are stunted </a:t>
            </a:r>
            <a:r>
              <a:rPr lang="en-GB" sz="1400" dirty="0">
                <a:effectLst/>
                <a:latin typeface="NeueHaasGroteskText Pro" panose="020B0504020202020204" pitchFamily="34" charset="77"/>
              </a:rPr>
              <a:t>or overweight (UNICEF, 2019) </a:t>
            </a:r>
          </a:p>
        </p:txBody>
      </p:sp>
      <p:sp>
        <p:nvSpPr>
          <p:cNvPr id="9" name="TextBox 8">
            <a:extLst>
              <a:ext uri="{FF2B5EF4-FFF2-40B4-BE49-F238E27FC236}">
                <a16:creationId xmlns:a16="http://schemas.microsoft.com/office/drawing/2014/main" id="{2E7EA19A-97AC-7F24-3356-20CA1A6FEB5F}"/>
              </a:ext>
            </a:extLst>
          </p:cNvPr>
          <p:cNvSpPr txBox="1"/>
          <p:nvPr/>
        </p:nvSpPr>
        <p:spPr>
          <a:xfrm>
            <a:off x="6174397" y="2935670"/>
            <a:ext cx="2754190" cy="2769989"/>
          </a:xfrm>
          <a:prstGeom prst="rect">
            <a:avLst/>
          </a:prstGeom>
          <a:noFill/>
        </p:spPr>
        <p:txBody>
          <a:bodyPr wrap="square">
            <a:spAutoFit/>
          </a:bodyPr>
          <a:lstStyle/>
          <a:p>
            <a:r>
              <a:rPr lang="en-GB" sz="2000" b="1" dirty="0">
                <a:effectLst/>
                <a:latin typeface="Feature Deck" pitchFamily="2" charset="77"/>
              </a:rPr>
              <a:t>→ Environmental</a:t>
            </a:r>
          </a:p>
          <a:p>
            <a:endParaRPr lang="en-GB" sz="1400" b="1" dirty="0">
              <a:effectLst/>
              <a:latin typeface="NeueHaasGroteskText Pro" panose="020B0504020202020204" pitchFamily="34" charset="77"/>
            </a:endParaRPr>
          </a:p>
          <a:p>
            <a:r>
              <a:rPr lang="en-GB" sz="1400" b="1" dirty="0">
                <a:effectLst/>
                <a:latin typeface="NeueHaasGroteskText Pro" panose="020B0504020202020204" pitchFamily="34" charset="77"/>
              </a:rPr>
              <a:t>1/3 of our food is wasted </a:t>
            </a:r>
            <a:r>
              <a:rPr lang="en-GB" sz="1400" dirty="0">
                <a:effectLst/>
                <a:latin typeface="NeueHaasGroteskText Pro" panose="020B0504020202020204" pitchFamily="34" charset="77"/>
              </a:rPr>
              <a:t>globally (FAO, 2019)</a:t>
            </a:r>
          </a:p>
          <a:p>
            <a:endParaRPr lang="en-GB" sz="1400" dirty="0">
              <a:effectLst/>
              <a:latin typeface="NeueHaasGroteskText Pro" panose="020B0504020202020204" pitchFamily="34" charset="77"/>
            </a:endParaRPr>
          </a:p>
          <a:p>
            <a:r>
              <a:rPr lang="en-GB" sz="1400" b="1" dirty="0">
                <a:effectLst/>
                <a:latin typeface="NeueHaasGroteskText Pro" panose="020B0504020202020204" pitchFamily="34" charset="77"/>
              </a:rPr>
              <a:t>70% of global freshwater withdrawals </a:t>
            </a:r>
            <a:r>
              <a:rPr lang="en-GB" sz="1400" dirty="0">
                <a:effectLst/>
                <a:latin typeface="NeueHaasGroteskText Pro" panose="020B0504020202020204" pitchFamily="34" charset="77"/>
              </a:rPr>
              <a:t>come from the food industry (FAO, 2016)</a:t>
            </a:r>
          </a:p>
          <a:p>
            <a:endParaRPr lang="en-GB" sz="1400" dirty="0">
              <a:effectLst/>
              <a:latin typeface="NeueHaasGroteskText Pro" panose="020B0504020202020204" pitchFamily="34" charset="77"/>
            </a:endParaRPr>
          </a:p>
          <a:p>
            <a:r>
              <a:rPr lang="en-GB" sz="1400" dirty="0">
                <a:effectLst/>
                <a:latin typeface="NeueHaasGroteskText Pro" panose="020B0504020202020204" pitchFamily="34" charset="77"/>
              </a:rPr>
              <a:t>Food production accounts </a:t>
            </a:r>
            <a:br>
              <a:rPr lang="en-GB" sz="1400" dirty="0">
                <a:effectLst/>
                <a:latin typeface="NeueHaasGroteskText Pro" panose="020B0504020202020204" pitchFamily="34" charset="77"/>
              </a:rPr>
            </a:br>
            <a:r>
              <a:rPr lang="en-GB" sz="1400" dirty="0">
                <a:effectLst/>
                <a:latin typeface="NeueHaasGroteskText Pro" panose="020B0504020202020204" pitchFamily="34" charset="77"/>
              </a:rPr>
              <a:t>for </a:t>
            </a:r>
            <a:r>
              <a:rPr lang="en-GB" sz="1400" b="1" dirty="0">
                <a:effectLst/>
                <a:latin typeface="NeueHaasGroteskText Pro" panose="020B0504020202020204" pitchFamily="34" charset="77"/>
              </a:rPr>
              <a:t>26% of greenhouse gas</a:t>
            </a:r>
            <a:r>
              <a:rPr lang="en-GB" sz="1400" b="1" dirty="0">
                <a:latin typeface="NeueHaasGroteskText Pro" panose="020B0504020202020204" pitchFamily="34" charset="77"/>
              </a:rPr>
              <a:t> </a:t>
            </a:r>
            <a:r>
              <a:rPr lang="en-GB" sz="1400" b="1" dirty="0">
                <a:effectLst/>
                <a:latin typeface="NeueHaasGroteskText Pro" panose="020B0504020202020204" pitchFamily="34" charset="77"/>
              </a:rPr>
              <a:t>emissions </a:t>
            </a:r>
            <a:r>
              <a:rPr lang="en-GB" sz="1400" dirty="0">
                <a:effectLst/>
                <a:latin typeface="NeueHaasGroteskText Pro" panose="020B0504020202020204" pitchFamily="34" charset="77"/>
              </a:rPr>
              <a:t>(Science, 2018)</a:t>
            </a:r>
          </a:p>
        </p:txBody>
      </p:sp>
      <p:sp>
        <p:nvSpPr>
          <p:cNvPr id="11" name="TextBox 10">
            <a:extLst>
              <a:ext uri="{FF2B5EF4-FFF2-40B4-BE49-F238E27FC236}">
                <a16:creationId xmlns:a16="http://schemas.microsoft.com/office/drawing/2014/main" id="{7985EC63-3233-C0D5-12FA-0333CEECEEBF}"/>
              </a:ext>
            </a:extLst>
          </p:cNvPr>
          <p:cNvSpPr txBox="1"/>
          <p:nvPr/>
        </p:nvSpPr>
        <p:spPr>
          <a:xfrm>
            <a:off x="8928585" y="2931754"/>
            <a:ext cx="2754191" cy="3416320"/>
          </a:xfrm>
          <a:prstGeom prst="rect">
            <a:avLst/>
          </a:prstGeom>
          <a:noFill/>
        </p:spPr>
        <p:txBody>
          <a:bodyPr wrap="square">
            <a:spAutoFit/>
          </a:bodyPr>
          <a:lstStyle/>
          <a:p>
            <a:r>
              <a:rPr lang="en-GB" sz="2000" b="1" dirty="0">
                <a:effectLst/>
                <a:latin typeface="Feature Deck" pitchFamily="2" charset="77"/>
              </a:rPr>
              <a:t>→ Entrepreneurial</a:t>
            </a:r>
          </a:p>
          <a:p>
            <a:endParaRPr lang="en-GB" sz="1400" b="1" dirty="0">
              <a:effectLst/>
              <a:latin typeface="NeueHaasGroteskText Pro" panose="020B0504020202020204" pitchFamily="34" charset="77"/>
            </a:endParaRPr>
          </a:p>
          <a:p>
            <a:r>
              <a:rPr lang="en-GB" sz="1400" b="1" dirty="0">
                <a:effectLst/>
                <a:latin typeface="NeueHaasGroteskText Pro" panose="020B0504020202020204" pitchFamily="34" charset="77"/>
              </a:rPr>
              <a:t>Only 3.4% of all EU startups </a:t>
            </a:r>
            <a:r>
              <a:rPr lang="en-GB" sz="1400" dirty="0">
                <a:effectLst/>
                <a:latin typeface="NeueHaasGroteskText Pro" panose="020B0504020202020204" pitchFamily="34" charset="77"/>
              </a:rPr>
              <a:t>are in the food industry (ESM, 2016)</a:t>
            </a:r>
          </a:p>
          <a:p>
            <a:endParaRPr lang="en-GB" sz="1400" dirty="0">
              <a:effectLst/>
              <a:latin typeface="NeueHaasGroteskText Pro" panose="020B0504020202020204" pitchFamily="34" charset="77"/>
            </a:endParaRPr>
          </a:p>
          <a:p>
            <a:r>
              <a:rPr lang="en-GB" sz="1400" b="1" dirty="0">
                <a:effectLst/>
                <a:latin typeface="NeueHaasGroteskText Pro" panose="020B0504020202020204" pitchFamily="34" charset="77"/>
              </a:rPr>
              <a:t>9 out of 10 startups fail </a:t>
            </a:r>
            <a:r>
              <a:rPr lang="en-GB" sz="1400" dirty="0">
                <a:effectLst/>
                <a:latin typeface="NeueHaasGroteskText Pro" panose="020B0504020202020204" pitchFamily="34" charset="77"/>
              </a:rPr>
              <a:t>due </a:t>
            </a:r>
            <a:br>
              <a:rPr lang="en-GB" sz="1400" dirty="0">
                <a:effectLst/>
                <a:latin typeface="NeueHaasGroteskText Pro" panose="020B0504020202020204" pitchFamily="34" charset="77"/>
              </a:rPr>
            </a:br>
            <a:r>
              <a:rPr lang="en-GB" sz="1400" dirty="0">
                <a:effectLst/>
                <a:latin typeface="NeueHaasGroteskText Pro" panose="020B0504020202020204" pitchFamily="34" charset="77"/>
              </a:rPr>
              <a:t>to lack of a market (Munich Business School, 2016) </a:t>
            </a:r>
          </a:p>
          <a:p>
            <a:endParaRPr lang="en-GB" sz="1400" dirty="0">
              <a:effectLst/>
              <a:latin typeface="NeueHaasGroteskText Pro" panose="020B0504020202020204" pitchFamily="34" charset="77"/>
            </a:endParaRPr>
          </a:p>
          <a:p>
            <a:r>
              <a:rPr lang="en-GB" sz="1400" dirty="0">
                <a:effectLst/>
                <a:latin typeface="NeueHaasGroteskText Pro" panose="020B0504020202020204" pitchFamily="34" charset="77"/>
              </a:rPr>
              <a:t>Meeting the UN SDGs could </a:t>
            </a:r>
            <a:br>
              <a:rPr lang="en-GB" sz="1400" dirty="0">
                <a:effectLst/>
                <a:latin typeface="NeueHaasGroteskText Pro" panose="020B0504020202020204" pitchFamily="34" charset="77"/>
              </a:rPr>
            </a:br>
            <a:r>
              <a:rPr lang="en-GB" sz="1400" b="1" dirty="0">
                <a:effectLst/>
                <a:latin typeface="NeueHaasGroteskText Pro" panose="020B0504020202020204" pitchFamily="34" charset="77"/>
              </a:rPr>
              <a:t>create opportunities worth US $200 billion </a:t>
            </a:r>
            <a:r>
              <a:rPr lang="en-GB" sz="1400" dirty="0">
                <a:effectLst/>
                <a:latin typeface="NeueHaasGroteskText Pro" panose="020B0504020202020204" pitchFamily="34" charset="77"/>
              </a:rPr>
              <a:t>for the agrifood sector by 2030 (BSDC, 2016)</a:t>
            </a:r>
          </a:p>
        </p:txBody>
      </p:sp>
    </p:spTree>
    <p:extLst>
      <p:ext uri="{BB962C8B-B14F-4D97-AF65-F5344CB8AC3E}">
        <p14:creationId xmlns:p14="http://schemas.microsoft.com/office/powerpoint/2010/main" val="3173861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F77561-A2C3-8F98-6AA2-495ADD650FCD}"/>
              </a:ext>
            </a:extLst>
          </p:cNvPr>
          <p:cNvSpPr txBox="1"/>
          <p:nvPr/>
        </p:nvSpPr>
        <p:spPr>
          <a:xfrm>
            <a:off x="674810" y="3429000"/>
            <a:ext cx="2604722" cy="1872885"/>
          </a:xfrm>
          <a:prstGeom prst="rect">
            <a:avLst/>
          </a:prstGeom>
          <a:noFill/>
        </p:spPr>
        <p:txBody>
          <a:bodyPr wrap="square">
            <a:spAutoFit/>
          </a:bodyPr>
          <a:lstStyle/>
          <a:p>
            <a:pPr>
              <a:lnSpc>
                <a:spcPts val="2020"/>
              </a:lnSpc>
            </a:pPr>
            <a:r>
              <a:rPr lang="en-GB" sz="1600" b="1" dirty="0">
                <a:effectLst/>
                <a:latin typeface="Feature Deck" pitchFamily="2" charset="77"/>
              </a:rPr>
              <a:t>→</a:t>
            </a:r>
            <a:r>
              <a:rPr lang="en-GB" sz="1600" dirty="0">
                <a:effectLst/>
                <a:latin typeface="NeueHaasGroteskText Pro" panose="020B0504020202020204" pitchFamily="34" charset="77"/>
              </a:rPr>
              <a:t> </a:t>
            </a:r>
            <a:r>
              <a:rPr lang="en-GB" sz="1600" b="1" dirty="0">
                <a:effectLst/>
                <a:latin typeface="NeueHaasGroteskText Pro" panose="020B0504020202020204" pitchFamily="34" charset="77"/>
              </a:rPr>
              <a:t>Build a community </a:t>
            </a:r>
            <a:br>
              <a:rPr lang="en-GB" sz="1600" b="1" dirty="0">
                <a:effectLst/>
                <a:latin typeface="NeueHaasGroteskText Pro" panose="020B0504020202020204" pitchFamily="34" charset="77"/>
              </a:rPr>
            </a:br>
            <a:r>
              <a:rPr lang="en-GB" sz="1600" b="1" dirty="0">
                <a:effectLst/>
                <a:latin typeface="NeueHaasGroteskText Pro" panose="020B0504020202020204" pitchFamily="34" charset="77"/>
              </a:rPr>
              <a:t>of informed and engaged consumers </a:t>
            </a:r>
            <a:r>
              <a:rPr lang="en-GB" sz="1600" dirty="0">
                <a:effectLst/>
                <a:latin typeface="NeueHaasGroteskText Pro" panose="020B0504020202020204" pitchFamily="34" charset="77"/>
              </a:rPr>
              <a:t>who want to change the food system by making healthier and more sustainable choices.</a:t>
            </a:r>
          </a:p>
        </p:txBody>
      </p:sp>
      <p:sp>
        <p:nvSpPr>
          <p:cNvPr id="5" name="TextBox 4">
            <a:extLst>
              <a:ext uri="{FF2B5EF4-FFF2-40B4-BE49-F238E27FC236}">
                <a16:creationId xmlns:a16="http://schemas.microsoft.com/office/drawing/2014/main" id="{C1AC9B8A-3D1E-2EA3-7FB8-707BB9878FBA}"/>
              </a:ext>
            </a:extLst>
          </p:cNvPr>
          <p:cNvSpPr txBox="1"/>
          <p:nvPr/>
        </p:nvSpPr>
        <p:spPr>
          <a:xfrm>
            <a:off x="3470764" y="3429000"/>
            <a:ext cx="2525590" cy="2062103"/>
          </a:xfrm>
          <a:prstGeom prst="rect">
            <a:avLst/>
          </a:prstGeom>
          <a:noFill/>
        </p:spPr>
        <p:txBody>
          <a:bodyPr wrap="square">
            <a:spAutoFit/>
          </a:bodyPr>
          <a:lstStyle/>
          <a:p>
            <a:r>
              <a:rPr lang="en-GB" sz="1600" b="1" dirty="0">
                <a:effectLst/>
                <a:latin typeface="Feature Deck" pitchFamily="2" charset="77"/>
              </a:rPr>
              <a:t>→</a:t>
            </a:r>
            <a:r>
              <a:rPr lang="en-GB" sz="1600" dirty="0">
                <a:effectLst/>
                <a:latin typeface="NeueHaasGroteskText Pro" panose="020B0504020202020204" pitchFamily="34" charset="77"/>
              </a:rPr>
              <a:t> </a:t>
            </a:r>
            <a:r>
              <a:rPr lang="en-GB" sz="1600" b="1" dirty="0">
                <a:effectLst/>
                <a:latin typeface="NeueHaasGroteskText Pro" panose="020B0504020202020204" pitchFamily="34" charset="77"/>
              </a:rPr>
              <a:t>Nurture future generations to become connected to the food system</a:t>
            </a:r>
            <a:r>
              <a:rPr lang="en-GB" sz="1600" dirty="0">
                <a:effectLst/>
                <a:latin typeface="NeueHaasGroteskText Pro" panose="020B0504020202020204" pitchFamily="34" charset="77"/>
              </a:rPr>
              <a:t>, more conscious consumers and passionate about the role of agrifood in safeguarding the planet.</a:t>
            </a:r>
          </a:p>
        </p:txBody>
      </p:sp>
      <p:sp>
        <p:nvSpPr>
          <p:cNvPr id="6" name="TextBox 5">
            <a:extLst>
              <a:ext uri="{FF2B5EF4-FFF2-40B4-BE49-F238E27FC236}">
                <a16:creationId xmlns:a16="http://schemas.microsoft.com/office/drawing/2014/main" id="{194B05F7-EAC3-3CC5-0DD7-3EF211B55909}"/>
              </a:ext>
            </a:extLst>
          </p:cNvPr>
          <p:cNvSpPr txBox="1"/>
          <p:nvPr/>
        </p:nvSpPr>
        <p:spPr>
          <a:xfrm>
            <a:off x="6266718" y="3429000"/>
            <a:ext cx="2604722" cy="2554545"/>
          </a:xfrm>
          <a:prstGeom prst="rect">
            <a:avLst/>
          </a:prstGeom>
          <a:noFill/>
        </p:spPr>
        <p:txBody>
          <a:bodyPr wrap="square">
            <a:spAutoFit/>
          </a:bodyPr>
          <a:lstStyle/>
          <a:p>
            <a:r>
              <a:rPr lang="en-GB" sz="1600" b="1" dirty="0">
                <a:effectLst/>
                <a:latin typeface="Feature Deck" pitchFamily="2" charset="77"/>
              </a:rPr>
              <a:t>→</a:t>
            </a:r>
            <a:r>
              <a:rPr lang="en-GB" sz="1600" dirty="0">
                <a:effectLst/>
                <a:latin typeface="NeueHaasGroteskText Pro" panose="020B0504020202020204" pitchFamily="34" charset="77"/>
              </a:rPr>
              <a:t> </a:t>
            </a:r>
            <a:r>
              <a:rPr lang="en-GB" sz="1600" b="1" dirty="0">
                <a:effectLst/>
                <a:latin typeface="NeueHaasGroteskText Pro" panose="020B0504020202020204" pitchFamily="34" charset="77"/>
              </a:rPr>
              <a:t>Facilitate and open, transparent dialogue and shared sense of purpose between all stakeholders</a:t>
            </a:r>
            <a:r>
              <a:rPr lang="en-GB" sz="1600" dirty="0">
                <a:effectLst/>
                <a:latin typeface="NeueHaasGroteskText Pro" panose="020B0504020202020204" pitchFamily="34" charset="77"/>
              </a:rPr>
              <a:t>, including consumers, industry, farmers, retailers, scientists, policy makers and consumer organisations. </a:t>
            </a:r>
          </a:p>
        </p:txBody>
      </p:sp>
      <p:sp>
        <p:nvSpPr>
          <p:cNvPr id="7" name="TextBox 6">
            <a:extLst>
              <a:ext uri="{FF2B5EF4-FFF2-40B4-BE49-F238E27FC236}">
                <a16:creationId xmlns:a16="http://schemas.microsoft.com/office/drawing/2014/main" id="{396D2AFF-F6C6-054B-20F6-95BAB15968BE}"/>
              </a:ext>
            </a:extLst>
          </p:cNvPr>
          <p:cNvSpPr txBox="1"/>
          <p:nvPr/>
        </p:nvSpPr>
        <p:spPr>
          <a:xfrm>
            <a:off x="9062671" y="3429000"/>
            <a:ext cx="2675059" cy="1569660"/>
          </a:xfrm>
          <a:prstGeom prst="rect">
            <a:avLst/>
          </a:prstGeom>
          <a:noFill/>
        </p:spPr>
        <p:txBody>
          <a:bodyPr wrap="square">
            <a:spAutoFit/>
          </a:bodyPr>
          <a:lstStyle/>
          <a:p>
            <a:r>
              <a:rPr lang="en-GB" sz="1600" b="1" dirty="0">
                <a:effectLst/>
                <a:latin typeface="Feature Deck" pitchFamily="2" charset="77"/>
              </a:rPr>
              <a:t>→</a:t>
            </a:r>
            <a:r>
              <a:rPr lang="en-GB" sz="1600" dirty="0">
                <a:effectLst/>
                <a:latin typeface="NeueHaasGroteskText Pro" panose="020B0504020202020204" pitchFamily="34" charset="77"/>
              </a:rPr>
              <a:t> </a:t>
            </a:r>
            <a:r>
              <a:rPr lang="en-GB" sz="1600" b="1" dirty="0">
                <a:effectLst/>
                <a:latin typeface="NeueHaasGroteskText Pro" panose="020B0504020202020204" pitchFamily="34" charset="77"/>
              </a:rPr>
              <a:t>Ensure consumer </a:t>
            </a:r>
            <a:br>
              <a:rPr lang="en-GB" sz="1600" b="1" dirty="0">
                <a:effectLst/>
                <a:latin typeface="NeueHaasGroteskText Pro" panose="020B0504020202020204" pitchFamily="34" charset="77"/>
              </a:rPr>
            </a:br>
            <a:r>
              <a:rPr lang="en-GB" sz="1600" b="1" dirty="0">
                <a:effectLst/>
                <a:latin typeface="NeueHaasGroteskText Pro" panose="020B0504020202020204" pitchFamily="34" charset="77"/>
              </a:rPr>
              <a:t>are placed at the </a:t>
            </a:r>
            <a:br>
              <a:rPr lang="en-GB" sz="1600" b="1" dirty="0">
                <a:effectLst/>
                <a:latin typeface="NeueHaasGroteskText Pro" panose="020B0504020202020204" pitchFamily="34" charset="77"/>
              </a:rPr>
            </a:br>
            <a:r>
              <a:rPr lang="en-GB" sz="1600" b="1" dirty="0">
                <a:effectLst/>
                <a:latin typeface="NeueHaasGroteskText Pro" panose="020B0504020202020204" pitchFamily="34" charset="77"/>
              </a:rPr>
              <a:t>centre of food innovation initiatives </a:t>
            </a:r>
            <a:r>
              <a:rPr lang="en-GB" sz="1600" dirty="0">
                <a:effectLst/>
                <a:latin typeface="NeueHaasGroteskText Pro" panose="020B0504020202020204" pitchFamily="34" charset="77"/>
              </a:rPr>
              <a:t>to increase rates of trust, acceptance </a:t>
            </a:r>
            <a:br>
              <a:rPr lang="en-GB" sz="1600" dirty="0">
                <a:effectLst/>
                <a:latin typeface="NeueHaasGroteskText Pro" panose="020B0504020202020204" pitchFamily="34" charset="77"/>
              </a:rPr>
            </a:br>
            <a:r>
              <a:rPr lang="en-GB" sz="1600" dirty="0">
                <a:effectLst/>
                <a:latin typeface="NeueHaasGroteskText Pro" panose="020B0504020202020204" pitchFamily="34" charset="77"/>
              </a:rPr>
              <a:t>and adoption. </a:t>
            </a:r>
          </a:p>
        </p:txBody>
      </p:sp>
      <p:sp>
        <p:nvSpPr>
          <p:cNvPr id="8" name="TextBox 7">
            <a:extLst>
              <a:ext uri="{FF2B5EF4-FFF2-40B4-BE49-F238E27FC236}">
                <a16:creationId xmlns:a16="http://schemas.microsoft.com/office/drawing/2014/main" id="{6CC5CDF1-8A65-E378-FE89-363B92E532C7}"/>
              </a:ext>
            </a:extLst>
          </p:cNvPr>
          <p:cNvSpPr txBox="1"/>
          <p:nvPr/>
        </p:nvSpPr>
        <p:spPr>
          <a:xfrm>
            <a:off x="534132" y="518718"/>
            <a:ext cx="8108705" cy="707886"/>
          </a:xfrm>
          <a:prstGeom prst="rect">
            <a:avLst/>
          </a:prstGeom>
          <a:noFill/>
        </p:spPr>
        <p:txBody>
          <a:bodyPr wrap="square">
            <a:spAutoFit/>
          </a:bodyPr>
          <a:lstStyle/>
          <a:p>
            <a:r>
              <a:rPr lang="en-GB" sz="4000" dirty="0">
                <a:effectLst/>
                <a:latin typeface="Feature Display" pitchFamily="2" charset="77"/>
              </a:rPr>
              <a:t>Our </a:t>
            </a:r>
            <a:r>
              <a:rPr lang="en-GB" sz="4000" b="1" dirty="0">
                <a:effectLst/>
                <a:latin typeface="Feature Display" pitchFamily="2" charset="77"/>
              </a:rPr>
              <a:t>Goals</a:t>
            </a:r>
          </a:p>
        </p:txBody>
      </p:sp>
      <p:pic>
        <p:nvPicPr>
          <p:cNvPr id="3" name="Picture 2">
            <a:extLst>
              <a:ext uri="{FF2B5EF4-FFF2-40B4-BE49-F238E27FC236}">
                <a16:creationId xmlns:a16="http://schemas.microsoft.com/office/drawing/2014/main" id="{AA2183F9-6080-0F65-C44E-3DCCA91E0D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5256" y="2121265"/>
            <a:ext cx="1714500" cy="977900"/>
          </a:xfrm>
          <a:prstGeom prst="rect">
            <a:avLst/>
          </a:prstGeom>
        </p:spPr>
      </p:pic>
      <p:pic>
        <p:nvPicPr>
          <p:cNvPr id="10" name="Picture 9">
            <a:extLst>
              <a:ext uri="{FF2B5EF4-FFF2-40B4-BE49-F238E27FC236}">
                <a16:creationId xmlns:a16="http://schemas.microsoft.com/office/drawing/2014/main" id="{15B843A8-772D-39F0-A19D-9E67A742CA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8118" y="1975215"/>
            <a:ext cx="1422400" cy="1282700"/>
          </a:xfrm>
          <a:prstGeom prst="rect">
            <a:avLst/>
          </a:prstGeom>
        </p:spPr>
      </p:pic>
      <p:pic>
        <p:nvPicPr>
          <p:cNvPr id="12" name="Picture 11">
            <a:extLst>
              <a:ext uri="{FF2B5EF4-FFF2-40B4-BE49-F238E27FC236}">
                <a16:creationId xmlns:a16="http://schemas.microsoft.com/office/drawing/2014/main" id="{CDEB3C3C-81ED-ACDE-8297-4832F044D0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333328">
            <a:off x="9322829" y="1726682"/>
            <a:ext cx="1584413" cy="1456809"/>
          </a:xfrm>
          <a:prstGeom prst="rect">
            <a:avLst/>
          </a:prstGeom>
        </p:spPr>
      </p:pic>
      <p:pic>
        <p:nvPicPr>
          <p:cNvPr id="14" name="Picture 13">
            <a:extLst>
              <a:ext uri="{FF2B5EF4-FFF2-40B4-BE49-F238E27FC236}">
                <a16:creationId xmlns:a16="http://schemas.microsoft.com/office/drawing/2014/main" id="{4E2D0F51-78F2-9BE7-6C0A-5263FF81D9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83634" y="1962515"/>
            <a:ext cx="1409700" cy="1295400"/>
          </a:xfrm>
          <a:prstGeom prst="rect">
            <a:avLst/>
          </a:prstGeom>
        </p:spPr>
      </p:pic>
    </p:spTree>
    <p:extLst>
      <p:ext uri="{BB962C8B-B14F-4D97-AF65-F5344CB8AC3E}">
        <p14:creationId xmlns:p14="http://schemas.microsoft.com/office/powerpoint/2010/main" val="3243756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4E1423-C999-1034-6BF5-E1C1A2306104}"/>
              </a:ext>
            </a:extLst>
          </p:cNvPr>
          <p:cNvSpPr txBox="1"/>
          <p:nvPr/>
        </p:nvSpPr>
        <p:spPr>
          <a:xfrm>
            <a:off x="534132" y="518718"/>
            <a:ext cx="8108705" cy="707886"/>
          </a:xfrm>
          <a:prstGeom prst="rect">
            <a:avLst/>
          </a:prstGeom>
          <a:noFill/>
        </p:spPr>
        <p:txBody>
          <a:bodyPr wrap="square">
            <a:spAutoFit/>
          </a:bodyPr>
          <a:lstStyle/>
          <a:p>
            <a:r>
              <a:rPr lang="en-GB" sz="4000" dirty="0">
                <a:effectLst/>
                <a:latin typeface="Feature Display" pitchFamily="2" charset="77"/>
              </a:rPr>
              <a:t>EIT Food’s</a:t>
            </a:r>
            <a:r>
              <a:rPr lang="en-GB" sz="4000" b="1" dirty="0">
                <a:effectLst/>
                <a:latin typeface="Feature Display" pitchFamily="2" charset="77"/>
              </a:rPr>
              <a:t> Public Engagement</a:t>
            </a:r>
            <a:endParaRPr lang="en-GB" sz="4000" dirty="0">
              <a:effectLst/>
              <a:latin typeface="Feature Display" pitchFamily="2" charset="77"/>
            </a:endParaRPr>
          </a:p>
        </p:txBody>
      </p:sp>
      <p:sp>
        <p:nvSpPr>
          <p:cNvPr id="3" name="TextBox 2">
            <a:extLst>
              <a:ext uri="{FF2B5EF4-FFF2-40B4-BE49-F238E27FC236}">
                <a16:creationId xmlns:a16="http://schemas.microsoft.com/office/drawing/2014/main" id="{372BFE77-8309-1CB5-AD39-2E6CBC1B49D3}"/>
              </a:ext>
            </a:extLst>
          </p:cNvPr>
          <p:cNvSpPr txBox="1"/>
          <p:nvPr/>
        </p:nvSpPr>
        <p:spPr>
          <a:xfrm>
            <a:off x="534133" y="1366009"/>
            <a:ext cx="9638567" cy="923330"/>
          </a:xfrm>
          <a:prstGeom prst="rect">
            <a:avLst/>
          </a:prstGeom>
          <a:noFill/>
        </p:spPr>
        <p:txBody>
          <a:bodyPr wrap="square">
            <a:spAutoFit/>
          </a:bodyPr>
          <a:lstStyle/>
          <a:p>
            <a:r>
              <a:rPr lang="en-GB" dirty="0">
                <a:effectLst/>
                <a:latin typeface="NeueHaasGroteskText Pro" panose="020B0504020202020204" pitchFamily="34" charset="77"/>
              </a:rPr>
              <a:t>At EIT Food, we define Public Engagement as </a:t>
            </a:r>
            <a:r>
              <a:rPr lang="en-GB" b="1" dirty="0">
                <a:effectLst/>
                <a:latin typeface="NeueHaasGroteskText Pro" panose="020B0504020202020204" pitchFamily="34" charset="77"/>
              </a:rPr>
              <a:t>“a set of diverse activities that foster </a:t>
            </a:r>
            <a:br>
              <a:rPr lang="en-GB" b="1" dirty="0">
                <a:effectLst/>
                <a:latin typeface="NeueHaasGroteskText Pro" panose="020B0504020202020204" pitchFamily="34" charset="77"/>
              </a:rPr>
            </a:br>
            <a:r>
              <a:rPr lang="en-GB" b="1" dirty="0">
                <a:effectLst/>
                <a:latin typeface="NeueHaasGroteskText Pro" panose="020B0504020202020204" pitchFamily="34" charset="77"/>
              </a:rPr>
              <a:t>a two-way dialogue between specialists and the public”. </a:t>
            </a:r>
            <a:r>
              <a:rPr lang="en-GB" dirty="0">
                <a:effectLst/>
                <a:latin typeface="NeueHaasGroteskText Pro" panose="020B0504020202020204" pitchFamily="34" charset="77"/>
              </a:rPr>
              <a:t>As an organisation, we have </a:t>
            </a:r>
            <a:br>
              <a:rPr lang="en-GB" dirty="0">
                <a:effectLst/>
                <a:latin typeface="NeueHaasGroteskText Pro" panose="020B0504020202020204" pitchFamily="34" charset="77"/>
              </a:rPr>
            </a:br>
            <a:r>
              <a:rPr lang="en-GB" dirty="0">
                <a:effectLst/>
                <a:latin typeface="NeueHaasGroteskText Pro" panose="020B0504020202020204" pitchFamily="34" charset="77"/>
              </a:rPr>
              <a:t>always prioritised the active and important role consumers play in the change we seek.</a:t>
            </a:r>
          </a:p>
        </p:txBody>
      </p:sp>
      <p:sp>
        <p:nvSpPr>
          <p:cNvPr id="4" name="TextBox 3">
            <a:extLst>
              <a:ext uri="{FF2B5EF4-FFF2-40B4-BE49-F238E27FC236}">
                <a16:creationId xmlns:a16="http://schemas.microsoft.com/office/drawing/2014/main" id="{1E933057-5CF1-060A-B152-DBB3ED1D2D9F}"/>
              </a:ext>
            </a:extLst>
          </p:cNvPr>
          <p:cNvSpPr txBox="1"/>
          <p:nvPr/>
        </p:nvSpPr>
        <p:spPr>
          <a:xfrm>
            <a:off x="3420208" y="2931754"/>
            <a:ext cx="2754189" cy="2400657"/>
          </a:xfrm>
          <a:prstGeom prst="rect">
            <a:avLst/>
          </a:prstGeom>
          <a:noFill/>
        </p:spPr>
        <p:txBody>
          <a:bodyPr wrap="square">
            <a:spAutoFit/>
          </a:bodyPr>
          <a:lstStyle/>
          <a:p>
            <a:r>
              <a:rPr lang="en-GB" sz="2500" dirty="0">
                <a:effectLst/>
                <a:latin typeface="Feature Deck" pitchFamily="2" charset="77"/>
              </a:rPr>
              <a:t>Public Insights </a:t>
            </a:r>
            <a:br>
              <a:rPr lang="en-GB" sz="2500" dirty="0">
                <a:effectLst/>
                <a:latin typeface="Feature Deck" pitchFamily="2" charset="77"/>
              </a:rPr>
            </a:br>
            <a:r>
              <a:rPr lang="en-GB" sz="2500" dirty="0">
                <a:effectLst/>
                <a:latin typeface="Feature Deck" pitchFamily="2" charset="77"/>
              </a:rPr>
              <a:t>and Engagement </a:t>
            </a:r>
            <a:r>
              <a:rPr lang="en-GB" sz="2500" b="1" dirty="0">
                <a:effectLst/>
                <a:latin typeface="Feature Deck" pitchFamily="2" charset="77"/>
              </a:rPr>
              <a:t>supports </a:t>
            </a:r>
            <a:br>
              <a:rPr lang="en-GB" sz="2500" b="1" dirty="0">
                <a:effectLst/>
                <a:latin typeface="Feature Deck" pitchFamily="2" charset="77"/>
              </a:rPr>
            </a:br>
            <a:r>
              <a:rPr lang="en-GB" sz="2500" b="1" dirty="0">
                <a:effectLst/>
                <a:latin typeface="Feature Deck" pitchFamily="2" charset="77"/>
              </a:rPr>
              <a:t>EIT Food’s </a:t>
            </a:r>
            <a:br>
              <a:rPr lang="en-GB" sz="2500" b="1" dirty="0">
                <a:effectLst/>
                <a:latin typeface="Feature Deck" pitchFamily="2" charset="77"/>
              </a:rPr>
            </a:br>
            <a:r>
              <a:rPr lang="en-GB" sz="2500" b="1" dirty="0">
                <a:effectLst/>
                <a:latin typeface="Feature Deck" pitchFamily="2" charset="77"/>
              </a:rPr>
              <a:t>missions-based </a:t>
            </a:r>
            <a:br>
              <a:rPr lang="en-GB" sz="2500" b="1" dirty="0">
                <a:effectLst/>
                <a:latin typeface="Feature Deck" pitchFamily="2" charset="77"/>
              </a:rPr>
            </a:br>
            <a:r>
              <a:rPr lang="en-GB" sz="2500" b="1" dirty="0">
                <a:effectLst/>
                <a:latin typeface="Feature Deck" pitchFamily="2" charset="77"/>
              </a:rPr>
              <a:t>approach by:</a:t>
            </a:r>
            <a:endParaRPr lang="en-GB" sz="2500" dirty="0">
              <a:effectLst/>
              <a:latin typeface="Feature Deck" pitchFamily="2" charset="77"/>
            </a:endParaRPr>
          </a:p>
        </p:txBody>
      </p:sp>
      <p:sp>
        <p:nvSpPr>
          <p:cNvPr id="5" name="TextBox 4">
            <a:extLst>
              <a:ext uri="{FF2B5EF4-FFF2-40B4-BE49-F238E27FC236}">
                <a16:creationId xmlns:a16="http://schemas.microsoft.com/office/drawing/2014/main" id="{BBFCB5C4-0619-A458-6A2C-D4ED491E3687}"/>
              </a:ext>
            </a:extLst>
          </p:cNvPr>
          <p:cNvSpPr txBox="1"/>
          <p:nvPr/>
        </p:nvSpPr>
        <p:spPr>
          <a:xfrm>
            <a:off x="6174397" y="2935670"/>
            <a:ext cx="2754190" cy="3036665"/>
          </a:xfrm>
          <a:prstGeom prst="rect">
            <a:avLst/>
          </a:prstGeom>
          <a:noFill/>
        </p:spPr>
        <p:txBody>
          <a:bodyPr wrap="square">
            <a:spAutoFit/>
          </a:bodyPr>
          <a:lstStyle/>
          <a:p>
            <a:pPr>
              <a:lnSpc>
                <a:spcPts val="2080"/>
              </a:lnSpc>
            </a:pPr>
            <a:r>
              <a:rPr lang="en-GB" sz="1600" b="1" dirty="0">
                <a:effectLst/>
                <a:latin typeface="Feature Deck" pitchFamily="2" charset="77"/>
              </a:rPr>
              <a:t>→</a:t>
            </a:r>
            <a:r>
              <a:rPr lang="en-GB" sz="1600" dirty="0">
                <a:effectLst/>
                <a:latin typeface="NeueHaasGroteskText Pro" panose="020B0504020202020204" pitchFamily="34" charset="77"/>
              </a:rPr>
              <a:t> </a:t>
            </a:r>
            <a:r>
              <a:rPr lang="en-GB" sz="1600" b="1" dirty="0">
                <a:effectLst/>
                <a:latin typeface="NeueHaasGroteskText Pro" panose="020B0504020202020204" pitchFamily="34" charset="77"/>
              </a:rPr>
              <a:t>Enabling and empowering consumers </a:t>
            </a:r>
            <a:r>
              <a:rPr lang="en-GB" sz="1600" dirty="0">
                <a:effectLst/>
                <a:latin typeface="NeueHaasGroteskText Pro" panose="020B0504020202020204" pitchFamily="34" charset="77"/>
              </a:rPr>
              <a:t>to make better choices;</a:t>
            </a:r>
          </a:p>
          <a:p>
            <a:pPr>
              <a:lnSpc>
                <a:spcPts val="2080"/>
              </a:lnSpc>
            </a:pPr>
            <a:endParaRPr lang="en-GB" sz="1600" dirty="0">
              <a:effectLst/>
              <a:latin typeface="NeueHaasGroteskText Pro" panose="020B0504020202020204" pitchFamily="34" charset="77"/>
            </a:endParaRPr>
          </a:p>
          <a:p>
            <a:pPr>
              <a:lnSpc>
                <a:spcPts val="2080"/>
              </a:lnSpc>
            </a:pPr>
            <a:r>
              <a:rPr lang="en-GB" sz="1600" b="1" dirty="0">
                <a:effectLst/>
                <a:latin typeface="Feature Deck" pitchFamily="2" charset="77"/>
              </a:rPr>
              <a:t>→</a:t>
            </a:r>
            <a:r>
              <a:rPr lang="en-GB" sz="1600" dirty="0">
                <a:effectLst/>
                <a:latin typeface="NeueHaasGroteskText Pro" panose="020B0504020202020204" pitchFamily="34" charset="77"/>
              </a:rPr>
              <a:t> </a:t>
            </a:r>
            <a:r>
              <a:rPr lang="en-GB" sz="1600" b="1" dirty="0">
                <a:effectLst/>
                <a:latin typeface="NeueHaasGroteskText Pro" panose="020B0504020202020204" pitchFamily="34" charset="77"/>
              </a:rPr>
              <a:t>Influencing food systems transformation policy and business practices </a:t>
            </a:r>
            <a:r>
              <a:rPr lang="en-GB" sz="1600" dirty="0">
                <a:effectLst/>
                <a:latin typeface="NeueHaasGroteskText Pro" panose="020B0504020202020204" pitchFamily="34" charset="77"/>
              </a:rPr>
              <a:t>through access to consumer insight and surveys;</a:t>
            </a:r>
            <a:br>
              <a:rPr lang="en-GB" sz="1600" dirty="0">
                <a:effectLst/>
                <a:latin typeface="NeueHaasGroteskText Pro" panose="020B0504020202020204" pitchFamily="34" charset="77"/>
              </a:rPr>
            </a:br>
            <a:endParaRPr lang="en-GB" sz="1600" dirty="0">
              <a:effectLst/>
              <a:latin typeface="NeueHaasGroteskText Pro" panose="020B0504020202020204" pitchFamily="34" charset="77"/>
            </a:endParaRPr>
          </a:p>
        </p:txBody>
      </p:sp>
      <p:sp>
        <p:nvSpPr>
          <p:cNvPr id="6" name="TextBox 5">
            <a:extLst>
              <a:ext uri="{FF2B5EF4-FFF2-40B4-BE49-F238E27FC236}">
                <a16:creationId xmlns:a16="http://schemas.microsoft.com/office/drawing/2014/main" id="{94855561-7FCA-0A1F-74CD-F61512B918A7}"/>
              </a:ext>
            </a:extLst>
          </p:cNvPr>
          <p:cNvSpPr txBox="1"/>
          <p:nvPr/>
        </p:nvSpPr>
        <p:spPr>
          <a:xfrm>
            <a:off x="8928585" y="2931754"/>
            <a:ext cx="2754191" cy="2505366"/>
          </a:xfrm>
          <a:prstGeom prst="rect">
            <a:avLst/>
          </a:prstGeom>
          <a:noFill/>
        </p:spPr>
        <p:txBody>
          <a:bodyPr wrap="square">
            <a:spAutoFit/>
          </a:bodyPr>
          <a:lstStyle/>
          <a:p>
            <a:pPr>
              <a:lnSpc>
                <a:spcPts val="2080"/>
              </a:lnSpc>
            </a:pPr>
            <a:r>
              <a:rPr lang="en-GB" sz="1600" b="1" dirty="0">
                <a:effectLst/>
                <a:latin typeface="Feature Deck" pitchFamily="2" charset="77"/>
              </a:rPr>
              <a:t>→</a:t>
            </a:r>
            <a:r>
              <a:rPr lang="en-GB" sz="1600" dirty="0">
                <a:effectLst/>
                <a:latin typeface="NeueHaasGroteskText Pro" panose="020B0504020202020204" pitchFamily="34" charset="77"/>
              </a:rPr>
              <a:t> </a:t>
            </a:r>
            <a:r>
              <a:rPr lang="en-GB" sz="1600" b="1" dirty="0">
                <a:effectLst/>
                <a:latin typeface="NeueHaasGroteskText Pro" panose="020B0504020202020204" pitchFamily="34" charset="77"/>
              </a:rPr>
              <a:t>Changing public discourse around food and sustainability</a:t>
            </a:r>
            <a:r>
              <a:rPr lang="en-GB" sz="1600" dirty="0">
                <a:effectLst/>
                <a:latin typeface="NeueHaasGroteskText Pro" panose="020B0504020202020204" pitchFamily="34" charset="77"/>
              </a:rPr>
              <a:t>, and championing a mindset of transparent and science-based information.</a:t>
            </a:r>
          </a:p>
          <a:p>
            <a:pPr>
              <a:lnSpc>
                <a:spcPts val="2080"/>
              </a:lnSpc>
            </a:pPr>
            <a:endParaRPr lang="en-GB" sz="1600" dirty="0">
              <a:effectLst/>
              <a:latin typeface="NeueHaasGroteskText Pro" panose="020B0504020202020204" pitchFamily="34" charset="77"/>
            </a:endParaRPr>
          </a:p>
          <a:p>
            <a:pPr>
              <a:lnSpc>
                <a:spcPts val="2080"/>
              </a:lnSpc>
            </a:pPr>
            <a:r>
              <a:rPr lang="en-GB" sz="1600" b="1" dirty="0">
                <a:effectLst/>
                <a:latin typeface="NeueHaasGroteskText Pro" panose="020B0504020202020204" pitchFamily="34" charset="77"/>
              </a:rPr>
              <a:t>Together, we can change the food system.</a:t>
            </a:r>
          </a:p>
        </p:txBody>
      </p:sp>
    </p:spTree>
    <p:extLst>
      <p:ext uri="{BB962C8B-B14F-4D97-AF65-F5344CB8AC3E}">
        <p14:creationId xmlns:p14="http://schemas.microsoft.com/office/powerpoint/2010/main" val="3386113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CC5CDF1-8A65-E378-FE89-363B92E532C7}"/>
              </a:ext>
            </a:extLst>
          </p:cNvPr>
          <p:cNvSpPr txBox="1"/>
          <p:nvPr/>
        </p:nvSpPr>
        <p:spPr>
          <a:xfrm>
            <a:off x="534132" y="518718"/>
            <a:ext cx="8108705" cy="707886"/>
          </a:xfrm>
          <a:prstGeom prst="rect">
            <a:avLst/>
          </a:prstGeom>
          <a:noFill/>
        </p:spPr>
        <p:txBody>
          <a:bodyPr wrap="square">
            <a:spAutoFit/>
          </a:bodyPr>
          <a:lstStyle/>
          <a:p>
            <a:r>
              <a:rPr lang="en-GB" sz="4000" dirty="0">
                <a:effectLst/>
                <a:latin typeface="Feature Display" pitchFamily="2" charset="77"/>
              </a:rPr>
              <a:t>Our </a:t>
            </a:r>
            <a:r>
              <a:rPr lang="en-GB" sz="4000" b="1" dirty="0">
                <a:effectLst/>
                <a:latin typeface="Feature Display" pitchFamily="2" charset="77"/>
              </a:rPr>
              <a:t>Community</a:t>
            </a:r>
          </a:p>
        </p:txBody>
      </p:sp>
      <p:pic>
        <p:nvPicPr>
          <p:cNvPr id="2" name="Google Shape;728;g29da6d3bb9b_1_1061">
            <a:extLst>
              <a:ext uri="{FF2B5EF4-FFF2-40B4-BE49-F238E27FC236}">
                <a16:creationId xmlns:a16="http://schemas.microsoft.com/office/drawing/2014/main" id="{79B2EB2A-FE38-6E65-726E-A925EB1BD776}"/>
              </a:ext>
            </a:extLst>
          </p:cNvPr>
          <p:cNvPicPr preferRelativeResize="0"/>
          <p:nvPr/>
        </p:nvPicPr>
        <p:blipFill rotWithShape="1">
          <a:blip r:embed="rId3">
            <a:alphaModFix/>
          </a:blip>
          <a:srcRect/>
          <a:stretch/>
        </p:blipFill>
        <p:spPr>
          <a:xfrm>
            <a:off x="1101074" y="2405745"/>
            <a:ext cx="9989852" cy="4166234"/>
          </a:xfrm>
          <a:prstGeom prst="rect">
            <a:avLst/>
          </a:prstGeom>
          <a:noFill/>
          <a:ln>
            <a:noFill/>
          </a:ln>
        </p:spPr>
      </p:pic>
      <p:sp>
        <p:nvSpPr>
          <p:cNvPr id="9" name="TextBox 8">
            <a:extLst>
              <a:ext uri="{FF2B5EF4-FFF2-40B4-BE49-F238E27FC236}">
                <a16:creationId xmlns:a16="http://schemas.microsoft.com/office/drawing/2014/main" id="{31AAF44D-E702-6C90-6885-B48C1A331497}"/>
              </a:ext>
            </a:extLst>
          </p:cNvPr>
          <p:cNvSpPr txBox="1"/>
          <p:nvPr/>
        </p:nvSpPr>
        <p:spPr>
          <a:xfrm>
            <a:off x="534133" y="1430890"/>
            <a:ext cx="9638567" cy="646331"/>
          </a:xfrm>
          <a:prstGeom prst="rect">
            <a:avLst/>
          </a:prstGeom>
          <a:noFill/>
        </p:spPr>
        <p:txBody>
          <a:bodyPr wrap="square">
            <a:spAutoFit/>
          </a:bodyPr>
          <a:lstStyle/>
          <a:p>
            <a:r>
              <a:rPr lang="en-US" sz="1800" dirty="0">
                <a:solidFill>
                  <a:schemeClr val="tx1"/>
                </a:solidFill>
                <a:latin typeface="Neue Haas Grotesk Text Pro"/>
                <a:ea typeface="Calibri"/>
                <a:cs typeface="Calibri"/>
              </a:rPr>
              <a:t>Our community is unique because </a:t>
            </a:r>
            <a:r>
              <a:rPr lang="en-US" sz="1800" b="1" dirty="0">
                <a:solidFill>
                  <a:schemeClr val="tx1"/>
                </a:solidFill>
                <a:latin typeface="Neue Haas Grotesk Text Pro"/>
                <a:ea typeface="Calibri"/>
                <a:cs typeface="Calibri"/>
              </a:rPr>
              <a:t>it brings together key players from across the food value chain including</a:t>
            </a:r>
            <a:r>
              <a:rPr lang="en-US" sz="1800" dirty="0">
                <a:solidFill>
                  <a:schemeClr val="tx1"/>
                </a:solidFill>
                <a:latin typeface="Neue Haas Grotesk Text Pro"/>
                <a:ea typeface="Calibri"/>
                <a:cs typeface="Calibri"/>
              </a:rPr>
              <a:t> industry partners</a:t>
            </a:r>
            <a:r>
              <a:rPr lang="en-US" sz="1800" b="0" i="0" u="none" strike="noStrike" cap="none" dirty="0">
                <a:solidFill>
                  <a:schemeClr val="tx1"/>
                </a:solidFill>
                <a:latin typeface="Neue Haas Grotesk Text Pro"/>
                <a:ea typeface="Calibri"/>
                <a:cs typeface="Calibri"/>
                <a:sym typeface="Arial"/>
              </a:rPr>
              <a:t>, </a:t>
            </a:r>
            <a:r>
              <a:rPr lang="en-US" sz="1800" dirty="0">
                <a:solidFill>
                  <a:schemeClr val="tx1"/>
                </a:solidFill>
                <a:latin typeface="Neue Haas Grotesk Text Pro"/>
                <a:ea typeface="Calibri"/>
                <a:cs typeface="Calibri"/>
              </a:rPr>
              <a:t>startups</a:t>
            </a:r>
            <a:r>
              <a:rPr lang="en-US" sz="1800" b="0" i="0" u="none" strike="noStrike" cap="none" dirty="0">
                <a:solidFill>
                  <a:schemeClr val="tx1"/>
                </a:solidFill>
                <a:latin typeface="Neue Haas Grotesk Text Pro"/>
                <a:ea typeface="Calibri"/>
                <a:cs typeface="Calibri"/>
                <a:sym typeface="Arial"/>
              </a:rPr>
              <a:t>, </a:t>
            </a:r>
            <a:r>
              <a:rPr lang="en-US" sz="1800" dirty="0">
                <a:solidFill>
                  <a:schemeClr val="tx1"/>
                </a:solidFill>
                <a:latin typeface="Neue Haas Grotesk Text Pro"/>
                <a:ea typeface="Calibri"/>
                <a:cs typeface="Calibri"/>
              </a:rPr>
              <a:t>research centers and universities.</a:t>
            </a:r>
            <a:endParaRPr lang="en-US" sz="1800" dirty="0">
              <a:solidFill>
                <a:schemeClr val="tx1"/>
              </a:solidFill>
              <a:latin typeface="Neue Haas Grotesk Text Pro"/>
            </a:endParaRPr>
          </a:p>
        </p:txBody>
      </p:sp>
    </p:spTree>
    <p:extLst>
      <p:ext uri="{BB962C8B-B14F-4D97-AF65-F5344CB8AC3E}">
        <p14:creationId xmlns:p14="http://schemas.microsoft.com/office/powerpoint/2010/main" val="178540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01BA6B-4015-5927-31F4-ED5D765AF720}"/>
              </a:ext>
            </a:extLst>
          </p:cNvPr>
          <p:cNvSpPr txBox="1">
            <a:spLocks noChangeAspect="1"/>
          </p:cNvSpPr>
          <p:nvPr/>
        </p:nvSpPr>
        <p:spPr>
          <a:xfrm rot="21441019">
            <a:off x="1429512" y="909000"/>
            <a:ext cx="5040000" cy="5040000"/>
          </a:xfrm>
          <a:prstGeom prst="roundRect">
            <a:avLst/>
          </a:prstGeom>
          <a:ln w="12700"/>
        </p:spPr>
        <p:style>
          <a:lnRef idx="2">
            <a:schemeClr val="dk1"/>
          </a:lnRef>
          <a:fillRef idx="1">
            <a:schemeClr val="lt1"/>
          </a:fillRef>
          <a:effectRef idx="0">
            <a:schemeClr val="dk1"/>
          </a:effectRef>
          <a:fontRef idx="minor">
            <a:schemeClr val="dk1"/>
          </a:fontRef>
        </p:style>
        <p:txBody>
          <a:bodyPr wrap="square" lIns="180000" tIns="180000" rIns="180000" bIns="180000" anchor="t" anchorCtr="0">
            <a:noAutofit/>
          </a:bodyPr>
          <a:lstStyle/>
          <a:p>
            <a:pPr>
              <a:lnSpc>
                <a:spcPts val="4000"/>
              </a:lnSpc>
            </a:pPr>
            <a:r>
              <a:rPr lang="en-GB" sz="3200" b="1" dirty="0">
                <a:effectLst/>
                <a:latin typeface="Feature Deck" pitchFamily="2" charset="77"/>
              </a:rPr>
              <a:t>Your organisation</a:t>
            </a:r>
          </a:p>
          <a:p>
            <a:pPr>
              <a:lnSpc>
                <a:spcPts val="4000"/>
              </a:lnSpc>
            </a:pPr>
            <a:endParaRPr lang="en-GB" sz="3200" dirty="0">
              <a:effectLst/>
              <a:latin typeface="Feature Deck" pitchFamily="2" charset="77"/>
            </a:endParaRPr>
          </a:p>
          <a:p>
            <a:pPr>
              <a:lnSpc>
                <a:spcPts val="4000"/>
              </a:lnSpc>
            </a:pPr>
            <a:r>
              <a:rPr lang="en-GB" sz="3200" dirty="0">
                <a:effectLst/>
                <a:latin typeface="Feature Deck" pitchFamily="2" charset="77"/>
              </a:rPr>
              <a:t>Short presentation of your organisation</a:t>
            </a:r>
          </a:p>
        </p:txBody>
      </p:sp>
      <p:sp>
        <p:nvSpPr>
          <p:cNvPr id="7" name="TextBox 6">
            <a:extLst>
              <a:ext uri="{FF2B5EF4-FFF2-40B4-BE49-F238E27FC236}">
                <a16:creationId xmlns:a16="http://schemas.microsoft.com/office/drawing/2014/main" id="{C19C7E14-9F68-8C02-9207-A4360C3AA18E}"/>
              </a:ext>
            </a:extLst>
          </p:cNvPr>
          <p:cNvSpPr txBox="1">
            <a:spLocks noChangeAspect="1"/>
          </p:cNvSpPr>
          <p:nvPr/>
        </p:nvSpPr>
        <p:spPr>
          <a:xfrm rot="268575">
            <a:off x="6079002" y="984184"/>
            <a:ext cx="5040000" cy="5040000"/>
          </a:xfrm>
          <a:prstGeom prst="roundRect">
            <a:avLst/>
          </a:prstGeom>
          <a:ln w="12700"/>
        </p:spPr>
        <p:style>
          <a:lnRef idx="2">
            <a:schemeClr val="dk1"/>
          </a:lnRef>
          <a:fillRef idx="1">
            <a:schemeClr val="lt1"/>
          </a:fillRef>
          <a:effectRef idx="0">
            <a:schemeClr val="dk1"/>
          </a:effectRef>
          <a:fontRef idx="minor">
            <a:schemeClr val="dk1"/>
          </a:fontRef>
        </p:style>
        <p:txBody>
          <a:bodyPr wrap="square" lIns="180000" tIns="180000" rIns="180000" bIns="180000" anchor="t" anchorCtr="0">
            <a:noAutofit/>
          </a:bodyPr>
          <a:lstStyle/>
          <a:p>
            <a:r>
              <a:rPr lang="en-GB" sz="3200" b="1" dirty="0">
                <a:effectLst/>
                <a:latin typeface="Feature Deck" pitchFamily="2" charset="77"/>
              </a:rPr>
              <a:t>Your vision</a:t>
            </a:r>
            <a:br>
              <a:rPr lang="en-GB" sz="3200" dirty="0">
                <a:effectLst/>
                <a:latin typeface="Feature Deck" pitchFamily="2" charset="77"/>
              </a:rPr>
            </a:br>
            <a:endParaRPr lang="en-GB" sz="3200" dirty="0">
              <a:effectLst/>
              <a:latin typeface="Feature Deck" pitchFamily="2" charset="77"/>
            </a:endParaRPr>
          </a:p>
          <a:p>
            <a:r>
              <a:rPr lang="en-GB" sz="3200" dirty="0">
                <a:effectLst/>
                <a:latin typeface="Feature Deck" pitchFamily="2" charset="77"/>
              </a:rPr>
              <a:t>Short presentation of your organisation’s goals and objectives, activities…</a:t>
            </a:r>
          </a:p>
        </p:txBody>
      </p:sp>
    </p:spTree>
    <p:extLst>
      <p:ext uri="{BB962C8B-B14F-4D97-AF65-F5344CB8AC3E}">
        <p14:creationId xmlns:p14="http://schemas.microsoft.com/office/powerpoint/2010/main" val="1448844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766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01BA6B-4015-5927-31F4-ED5D765AF720}"/>
              </a:ext>
            </a:extLst>
          </p:cNvPr>
          <p:cNvSpPr txBox="1">
            <a:spLocks noChangeAspect="1"/>
          </p:cNvSpPr>
          <p:nvPr/>
        </p:nvSpPr>
        <p:spPr>
          <a:xfrm rot="21441019">
            <a:off x="1429512" y="909000"/>
            <a:ext cx="5040000" cy="5040000"/>
          </a:xfrm>
          <a:prstGeom prst="roundRect">
            <a:avLst/>
          </a:prstGeom>
          <a:ln w="12700"/>
        </p:spPr>
        <p:style>
          <a:lnRef idx="2">
            <a:schemeClr val="dk1"/>
          </a:lnRef>
          <a:fillRef idx="1">
            <a:schemeClr val="lt1"/>
          </a:fillRef>
          <a:effectRef idx="0">
            <a:schemeClr val="dk1"/>
          </a:effectRef>
          <a:fontRef idx="minor">
            <a:schemeClr val="dk1"/>
          </a:fontRef>
        </p:style>
        <p:txBody>
          <a:bodyPr wrap="square" lIns="180000" tIns="180000" rIns="180000" bIns="180000" anchor="t" anchorCtr="0">
            <a:noAutofit/>
          </a:bodyPr>
          <a:lstStyle/>
          <a:p>
            <a:pPr>
              <a:lnSpc>
                <a:spcPts val="4000"/>
              </a:lnSpc>
            </a:pPr>
            <a:r>
              <a:rPr lang="en-GB" sz="3200" b="1" dirty="0">
                <a:effectLst/>
                <a:latin typeface="Feature Deck" pitchFamily="2" charset="77"/>
              </a:rPr>
              <a:t>Our mission </a:t>
            </a:r>
            <a:br>
              <a:rPr lang="en-GB" sz="3200" dirty="0">
                <a:effectLst/>
                <a:latin typeface="Feature Deck" pitchFamily="2" charset="77"/>
              </a:rPr>
            </a:br>
            <a:endParaRPr lang="en-GB" sz="3200" dirty="0">
              <a:effectLst/>
              <a:latin typeface="Feature Deck" pitchFamily="2" charset="77"/>
            </a:endParaRPr>
          </a:p>
          <a:p>
            <a:pPr>
              <a:lnSpc>
                <a:spcPts val="4000"/>
              </a:lnSpc>
            </a:pPr>
            <a:r>
              <a:rPr lang="en-GB" sz="3200" dirty="0">
                <a:effectLst/>
                <a:latin typeface="Feature Deck" pitchFamily="2" charset="77"/>
              </a:rPr>
              <a:t>To support educators </a:t>
            </a:r>
            <a:br>
              <a:rPr lang="en-GB" sz="3200" dirty="0">
                <a:effectLst/>
                <a:latin typeface="Feature Deck" pitchFamily="2" charset="77"/>
              </a:rPr>
            </a:br>
            <a:r>
              <a:rPr lang="en-GB" sz="3200" dirty="0">
                <a:effectLst/>
                <a:latin typeface="Feature Deck" pitchFamily="2" charset="77"/>
              </a:rPr>
              <a:t>to teach, engage and </a:t>
            </a:r>
            <a:r>
              <a:rPr lang="en-GB" sz="3200" b="1" dirty="0">
                <a:effectLst/>
                <a:latin typeface="Feature Deck" pitchFamily="2" charset="77"/>
              </a:rPr>
              <a:t>inspire young people about the food they </a:t>
            </a:r>
            <a:br>
              <a:rPr lang="en-GB" sz="3200" b="1" dirty="0">
                <a:effectLst/>
                <a:latin typeface="Feature Deck" pitchFamily="2" charset="77"/>
              </a:rPr>
            </a:br>
            <a:r>
              <a:rPr lang="en-GB" sz="3200" b="1" dirty="0">
                <a:effectLst/>
                <a:latin typeface="Feature Deck" pitchFamily="2" charset="77"/>
              </a:rPr>
              <a:t>eat</a:t>
            </a:r>
            <a:r>
              <a:rPr lang="en-GB" sz="3200" dirty="0">
                <a:effectLst/>
                <a:latin typeface="Feature Deck" pitchFamily="2" charset="77"/>
              </a:rPr>
              <a:t> and consider a career in agrifood.</a:t>
            </a:r>
          </a:p>
        </p:txBody>
      </p:sp>
      <p:sp>
        <p:nvSpPr>
          <p:cNvPr id="7" name="TextBox 6">
            <a:extLst>
              <a:ext uri="{FF2B5EF4-FFF2-40B4-BE49-F238E27FC236}">
                <a16:creationId xmlns:a16="http://schemas.microsoft.com/office/drawing/2014/main" id="{C19C7E14-9F68-8C02-9207-A4360C3AA18E}"/>
              </a:ext>
            </a:extLst>
          </p:cNvPr>
          <p:cNvSpPr txBox="1">
            <a:spLocks noChangeAspect="1"/>
          </p:cNvSpPr>
          <p:nvPr/>
        </p:nvSpPr>
        <p:spPr>
          <a:xfrm rot="268575">
            <a:off x="6079002" y="984184"/>
            <a:ext cx="5040000" cy="5040000"/>
          </a:xfrm>
          <a:prstGeom prst="roundRect">
            <a:avLst/>
          </a:prstGeom>
          <a:ln w="12700"/>
        </p:spPr>
        <p:style>
          <a:lnRef idx="2">
            <a:schemeClr val="dk1"/>
          </a:lnRef>
          <a:fillRef idx="1">
            <a:schemeClr val="lt1"/>
          </a:fillRef>
          <a:effectRef idx="0">
            <a:schemeClr val="dk1"/>
          </a:effectRef>
          <a:fontRef idx="minor">
            <a:schemeClr val="dk1"/>
          </a:fontRef>
        </p:style>
        <p:txBody>
          <a:bodyPr wrap="square" lIns="180000" tIns="180000" rIns="180000" bIns="180000" anchor="t" anchorCtr="0">
            <a:noAutofit/>
          </a:bodyPr>
          <a:lstStyle/>
          <a:p>
            <a:r>
              <a:rPr lang="en-GB" sz="3200" b="1" dirty="0">
                <a:effectLst/>
                <a:latin typeface="Feature Deck" pitchFamily="2" charset="77"/>
              </a:rPr>
              <a:t>Our vision</a:t>
            </a:r>
            <a:br>
              <a:rPr lang="en-GB" sz="3200" dirty="0">
                <a:effectLst/>
                <a:latin typeface="Feature Deck" pitchFamily="2" charset="77"/>
              </a:rPr>
            </a:br>
            <a:endParaRPr lang="en-GB" sz="3200" dirty="0">
              <a:effectLst/>
              <a:latin typeface="Feature Deck" pitchFamily="2" charset="77"/>
            </a:endParaRPr>
          </a:p>
          <a:p>
            <a:r>
              <a:rPr lang="en-GB" sz="3200" dirty="0">
                <a:effectLst/>
                <a:latin typeface="Feature Deck" pitchFamily="2" charset="77"/>
              </a:rPr>
              <a:t>A world where young people have access </a:t>
            </a:r>
            <a:br>
              <a:rPr lang="en-GB" sz="3200" dirty="0">
                <a:effectLst/>
                <a:latin typeface="Feature Deck" pitchFamily="2" charset="77"/>
              </a:rPr>
            </a:br>
            <a:r>
              <a:rPr lang="en-GB" sz="3200" dirty="0">
                <a:effectLst/>
                <a:latin typeface="Feature Deck" pitchFamily="2" charset="77"/>
              </a:rPr>
              <a:t>to food education and are </a:t>
            </a:r>
            <a:r>
              <a:rPr lang="en-GB" sz="3200" b="1" dirty="0">
                <a:effectLst/>
                <a:latin typeface="Feature Deck" pitchFamily="2" charset="77"/>
              </a:rPr>
              <a:t>aware of exciting </a:t>
            </a:r>
            <a:br>
              <a:rPr lang="en-GB" sz="3200" b="1" dirty="0">
                <a:effectLst/>
                <a:latin typeface="Feature Deck" pitchFamily="2" charset="77"/>
              </a:rPr>
            </a:br>
            <a:r>
              <a:rPr lang="en-GB" sz="3200" b="1" dirty="0">
                <a:effectLst/>
                <a:latin typeface="Feature Deck" pitchFamily="2" charset="77"/>
              </a:rPr>
              <a:t>and innovative agri-</a:t>
            </a:r>
            <a:br>
              <a:rPr lang="en-GB" sz="3200" b="1" dirty="0">
                <a:effectLst/>
                <a:latin typeface="Feature Deck" pitchFamily="2" charset="77"/>
              </a:rPr>
            </a:br>
            <a:r>
              <a:rPr lang="en-GB" sz="3200" b="1" dirty="0">
                <a:effectLst/>
                <a:latin typeface="Feature Deck" pitchFamily="2" charset="77"/>
              </a:rPr>
              <a:t>food jobs and careers.</a:t>
            </a:r>
            <a:endParaRPr lang="en-GB" sz="3200" dirty="0">
              <a:effectLst/>
              <a:latin typeface="Feature Deck" pitchFamily="2" charset="77"/>
            </a:endParaRPr>
          </a:p>
        </p:txBody>
      </p:sp>
    </p:spTree>
    <p:extLst>
      <p:ext uri="{BB962C8B-B14F-4D97-AF65-F5344CB8AC3E}">
        <p14:creationId xmlns:p14="http://schemas.microsoft.com/office/powerpoint/2010/main" val="1590739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71E1F5-29D7-A24F-6490-B717F1575D03}"/>
              </a:ext>
            </a:extLst>
          </p:cNvPr>
          <p:cNvSpPr txBox="1"/>
          <p:nvPr/>
        </p:nvSpPr>
        <p:spPr>
          <a:xfrm>
            <a:off x="674809" y="518718"/>
            <a:ext cx="8108705" cy="553998"/>
          </a:xfrm>
          <a:prstGeom prst="rect">
            <a:avLst/>
          </a:prstGeom>
          <a:noFill/>
        </p:spPr>
        <p:txBody>
          <a:bodyPr wrap="square">
            <a:spAutoFit/>
          </a:bodyPr>
          <a:lstStyle/>
          <a:p>
            <a:r>
              <a:rPr lang="en-GB" sz="3000" dirty="0">
                <a:effectLst/>
                <a:latin typeface="Feature Display" pitchFamily="2" charset="77"/>
              </a:rPr>
              <a:t>Main </a:t>
            </a:r>
            <a:r>
              <a:rPr lang="en-GB" sz="3000" b="1" dirty="0">
                <a:effectLst/>
                <a:latin typeface="Feature Display" pitchFamily="2" charset="77"/>
              </a:rPr>
              <a:t>learning objectives</a:t>
            </a:r>
            <a:endParaRPr lang="en-GB" sz="3000" dirty="0">
              <a:effectLst/>
              <a:latin typeface="Feature Display" pitchFamily="2" charset="77"/>
            </a:endParaRPr>
          </a:p>
        </p:txBody>
      </p:sp>
      <p:sp>
        <p:nvSpPr>
          <p:cNvPr id="11" name="TextBox 10">
            <a:extLst>
              <a:ext uri="{FF2B5EF4-FFF2-40B4-BE49-F238E27FC236}">
                <a16:creationId xmlns:a16="http://schemas.microsoft.com/office/drawing/2014/main" id="{EF330EEB-9004-41F5-DF21-C2A73C13B3CA}"/>
              </a:ext>
            </a:extLst>
          </p:cNvPr>
          <p:cNvSpPr txBox="1">
            <a:spLocks noChangeAspect="1"/>
          </p:cNvSpPr>
          <p:nvPr/>
        </p:nvSpPr>
        <p:spPr>
          <a:xfrm rot="21441019">
            <a:off x="381040" y="1544603"/>
            <a:ext cx="4320000" cy="4320000"/>
          </a:xfrm>
          <a:prstGeom prst="roundRect">
            <a:avLst/>
          </a:prstGeom>
          <a:ln w="12700"/>
        </p:spPr>
        <p:style>
          <a:lnRef idx="2">
            <a:schemeClr val="dk1"/>
          </a:lnRef>
          <a:fillRef idx="1">
            <a:schemeClr val="lt1"/>
          </a:fillRef>
          <a:effectRef idx="0">
            <a:schemeClr val="dk1"/>
          </a:effectRef>
          <a:fontRef idx="minor">
            <a:schemeClr val="dk1"/>
          </a:fontRef>
        </p:style>
        <p:txBody>
          <a:bodyPr wrap="square" lIns="180000" tIns="180000" rIns="1440000" bIns="180000" anchor="t" anchorCtr="0">
            <a:noAutofit/>
          </a:bodyPr>
          <a:lstStyle/>
          <a:p>
            <a:pPr>
              <a:lnSpc>
                <a:spcPts val="3000"/>
              </a:lnSpc>
            </a:pPr>
            <a:r>
              <a:rPr lang="en-GB" sz="2500" b="1" dirty="0">
                <a:effectLst/>
                <a:latin typeface="Feature Deck" pitchFamily="2" charset="77"/>
              </a:rPr>
              <a:t>→ Healthy </a:t>
            </a:r>
            <a:br>
              <a:rPr lang="en-GB" sz="2500" b="1" dirty="0">
                <a:effectLst/>
                <a:latin typeface="Feature Deck" pitchFamily="2" charset="77"/>
              </a:rPr>
            </a:br>
            <a:r>
              <a:rPr lang="en-GB" sz="2500" b="1" dirty="0">
                <a:effectLst/>
                <a:latin typeface="Feature Deck" pitchFamily="2" charset="77"/>
              </a:rPr>
              <a:t>      eating</a:t>
            </a:r>
            <a:br>
              <a:rPr lang="en-GB" sz="2500" b="1" dirty="0">
                <a:effectLst/>
                <a:latin typeface="Feature Deck" pitchFamily="2" charset="77"/>
              </a:rPr>
            </a:br>
            <a:r>
              <a:rPr lang="en-GB" sz="2500" b="1" dirty="0">
                <a:effectLst/>
                <a:latin typeface="Feature Deck" pitchFamily="2" charset="77"/>
              </a:rPr>
              <a:t>      behaviour</a:t>
            </a:r>
          </a:p>
          <a:p>
            <a:pPr>
              <a:lnSpc>
                <a:spcPts val="3000"/>
              </a:lnSpc>
            </a:pPr>
            <a:endParaRPr lang="en-GB" sz="2500" dirty="0">
              <a:effectLst/>
              <a:latin typeface="Feature Deck" pitchFamily="2" charset="77"/>
            </a:endParaRPr>
          </a:p>
          <a:p>
            <a:pPr>
              <a:lnSpc>
                <a:spcPts val="3000"/>
              </a:lnSpc>
            </a:pPr>
            <a:r>
              <a:rPr lang="en-GB" sz="2000" dirty="0">
                <a:effectLst/>
                <a:latin typeface="Feature Deck" pitchFamily="2" charset="77"/>
              </a:rPr>
              <a:t>Identify the characteristics of healthy eating patterns.</a:t>
            </a:r>
          </a:p>
        </p:txBody>
      </p:sp>
      <p:sp>
        <p:nvSpPr>
          <p:cNvPr id="12" name="TextBox 11">
            <a:extLst>
              <a:ext uri="{FF2B5EF4-FFF2-40B4-BE49-F238E27FC236}">
                <a16:creationId xmlns:a16="http://schemas.microsoft.com/office/drawing/2014/main" id="{FFAFC200-8324-53FA-5E20-BB83E9DEDE3E}"/>
              </a:ext>
            </a:extLst>
          </p:cNvPr>
          <p:cNvSpPr txBox="1">
            <a:spLocks noChangeAspect="1"/>
          </p:cNvSpPr>
          <p:nvPr/>
        </p:nvSpPr>
        <p:spPr>
          <a:xfrm rot="190022">
            <a:off x="2781422" y="1900456"/>
            <a:ext cx="4320000" cy="4320000"/>
          </a:xfrm>
          <a:prstGeom prst="roundRect">
            <a:avLst/>
          </a:prstGeom>
          <a:ln w="12700"/>
        </p:spPr>
        <p:style>
          <a:lnRef idx="2">
            <a:schemeClr val="dk1"/>
          </a:lnRef>
          <a:fillRef idx="1">
            <a:schemeClr val="lt1"/>
          </a:fillRef>
          <a:effectRef idx="0">
            <a:schemeClr val="dk1"/>
          </a:effectRef>
          <a:fontRef idx="minor">
            <a:schemeClr val="dk1"/>
          </a:fontRef>
        </p:style>
        <p:txBody>
          <a:bodyPr wrap="square" lIns="180000" tIns="180000" rIns="1440000" bIns="180000" anchor="t" anchorCtr="0">
            <a:noAutofit/>
          </a:bodyPr>
          <a:lstStyle/>
          <a:p>
            <a:pPr>
              <a:lnSpc>
                <a:spcPts val="3000"/>
              </a:lnSpc>
            </a:pPr>
            <a:r>
              <a:rPr lang="en-GB" sz="2500" b="1" dirty="0">
                <a:effectLst/>
                <a:latin typeface="Feature Deck" pitchFamily="2" charset="77"/>
              </a:rPr>
              <a:t>→ Sustainable </a:t>
            </a:r>
            <a:br>
              <a:rPr lang="en-GB" sz="2500" b="1" dirty="0">
                <a:effectLst/>
                <a:latin typeface="Feature Deck" pitchFamily="2" charset="77"/>
              </a:rPr>
            </a:br>
            <a:r>
              <a:rPr lang="en-GB" sz="2500" b="1" dirty="0">
                <a:effectLst/>
                <a:latin typeface="Feature Deck" pitchFamily="2" charset="77"/>
              </a:rPr>
              <a:t>     lifestyle</a:t>
            </a:r>
          </a:p>
          <a:p>
            <a:pPr>
              <a:lnSpc>
                <a:spcPts val="3000"/>
              </a:lnSpc>
            </a:pPr>
            <a:endParaRPr lang="en-GB" sz="3600" dirty="0">
              <a:effectLst/>
              <a:latin typeface="Feature Deck" pitchFamily="2" charset="77"/>
            </a:endParaRPr>
          </a:p>
          <a:p>
            <a:pPr>
              <a:lnSpc>
                <a:spcPts val="3000"/>
              </a:lnSpc>
            </a:pPr>
            <a:r>
              <a:rPr lang="en-GB" sz="2000" dirty="0">
                <a:effectLst/>
                <a:latin typeface="Feature Deck" pitchFamily="2" charset="77"/>
              </a:rPr>
              <a:t>Understand sustainability, </a:t>
            </a:r>
            <a:br>
              <a:rPr lang="en-GB" sz="2000" dirty="0">
                <a:effectLst/>
                <a:latin typeface="Feature Deck" pitchFamily="2" charset="77"/>
              </a:rPr>
            </a:br>
            <a:r>
              <a:rPr lang="en-GB" sz="2000" dirty="0">
                <a:effectLst/>
                <a:latin typeface="Feature Deck" pitchFamily="2" charset="77"/>
              </a:rPr>
              <a:t>from farm to fork to disposal.</a:t>
            </a:r>
          </a:p>
        </p:txBody>
      </p:sp>
      <p:sp>
        <p:nvSpPr>
          <p:cNvPr id="13" name="TextBox 12">
            <a:extLst>
              <a:ext uri="{FF2B5EF4-FFF2-40B4-BE49-F238E27FC236}">
                <a16:creationId xmlns:a16="http://schemas.microsoft.com/office/drawing/2014/main" id="{B78781E6-13C0-968A-2587-93AE04E9838C}"/>
              </a:ext>
            </a:extLst>
          </p:cNvPr>
          <p:cNvSpPr txBox="1">
            <a:spLocks noChangeAspect="1"/>
          </p:cNvSpPr>
          <p:nvPr/>
        </p:nvSpPr>
        <p:spPr>
          <a:xfrm rot="21250366">
            <a:off x="5539558" y="1130614"/>
            <a:ext cx="4320000" cy="4348797"/>
          </a:xfrm>
          <a:prstGeom prst="roundRect">
            <a:avLst/>
          </a:prstGeom>
          <a:ln w="12700"/>
        </p:spPr>
        <p:style>
          <a:lnRef idx="2">
            <a:schemeClr val="dk1"/>
          </a:lnRef>
          <a:fillRef idx="1">
            <a:schemeClr val="lt1"/>
          </a:fillRef>
          <a:effectRef idx="0">
            <a:schemeClr val="dk1"/>
          </a:effectRef>
          <a:fontRef idx="minor">
            <a:schemeClr val="dk1"/>
          </a:fontRef>
        </p:style>
        <p:txBody>
          <a:bodyPr wrap="square" lIns="180000" tIns="180000" rIns="1548000" bIns="180000" anchor="t" anchorCtr="0">
            <a:noAutofit/>
          </a:bodyPr>
          <a:lstStyle/>
          <a:p>
            <a:pPr>
              <a:lnSpc>
                <a:spcPts val="3000"/>
              </a:lnSpc>
            </a:pPr>
            <a:r>
              <a:rPr lang="en-GB" sz="2500" b="1" dirty="0">
                <a:effectLst/>
                <a:latin typeface="Feature Deck" pitchFamily="2" charset="77"/>
              </a:rPr>
              <a:t>→ Systems </a:t>
            </a:r>
            <a:br>
              <a:rPr lang="en-GB" sz="2500" b="1" dirty="0">
                <a:effectLst/>
                <a:latin typeface="Feature Deck" pitchFamily="2" charset="77"/>
              </a:rPr>
            </a:br>
            <a:r>
              <a:rPr lang="en-GB" sz="2500" b="1" dirty="0">
                <a:effectLst/>
                <a:latin typeface="Feature Deck" pitchFamily="2" charset="77"/>
              </a:rPr>
              <a:t>     mapping</a:t>
            </a:r>
          </a:p>
          <a:p>
            <a:pPr>
              <a:lnSpc>
                <a:spcPts val="3000"/>
              </a:lnSpc>
            </a:pPr>
            <a:endParaRPr lang="en-GB" sz="3600" dirty="0">
              <a:effectLst/>
              <a:latin typeface="Feature Deck" pitchFamily="2" charset="77"/>
            </a:endParaRPr>
          </a:p>
          <a:p>
            <a:pPr>
              <a:lnSpc>
                <a:spcPts val="3000"/>
              </a:lnSpc>
            </a:pPr>
            <a:r>
              <a:rPr lang="en-GB" sz="2000" dirty="0">
                <a:effectLst/>
                <a:latin typeface="Feature Deck" pitchFamily="2" charset="77"/>
              </a:rPr>
              <a:t>Explore the </a:t>
            </a:r>
            <a:br>
              <a:rPr lang="en-GB" sz="2000" dirty="0">
                <a:effectLst/>
                <a:latin typeface="Feature Deck" pitchFamily="2" charset="77"/>
              </a:rPr>
            </a:br>
            <a:r>
              <a:rPr lang="en-GB" sz="2000" dirty="0">
                <a:effectLst/>
                <a:latin typeface="Feature Deck" pitchFamily="2" charset="77"/>
              </a:rPr>
              <a:t>variety of jobs within food systems. </a:t>
            </a:r>
          </a:p>
        </p:txBody>
      </p:sp>
      <p:sp>
        <p:nvSpPr>
          <p:cNvPr id="14" name="TextBox 13">
            <a:extLst>
              <a:ext uri="{FF2B5EF4-FFF2-40B4-BE49-F238E27FC236}">
                <a16:creationId xmlns:a16="http://schemas.microsoft.com/office/drawing/2014/main" id="{F4CFCA5F-C5FA-9132-803B-2A7B375D3E2B}"/>
              </a:ext>
            </a:extLst>
          </p:cNvPr>
          <p:cNvSpPr txBox="1">
            <a:spLocks noChangeAspect="1"/>
          </p:cNvSpPr>
          <p:nvPr/>
        </p:nvSpPr>
        <p:spPr>
          <a:xfrm rot="182754">
            <a:off x="7439349" y="1896124"/>
            <a:ext cx="4320000" cy="4348797"/>
          </a:xfrm>
          <a:prstGeom prst="roundRect">
            <a:avLst/>
          </a:prstGeom>
          <a:ln w="12700"/>
        </p:spPr>
        <p:style>
          <a:lnRef idx="2">
            <a:schemeClr val="dk1"/>
          </a:lnRef>
          <a:fillRef idx="1">
            <a:schemeClr val="lt1"/>
          </a:fillRef>
          <a:effectRef idx="0">
            <a:schemeClr val="dk1"/>
          </a:effectRef>
          <a:fontRef idx="minor">
            <a:schemeClr val="dk1"/>
          </a:fontRef>
        </p:style>
        <p:txBody>
          <a:bodyPr wrap="square" lIns="180000" tIns="180000" rIns="1548000" bIns="180000" anchor="t" anchorCtr="0">
            <a:noAutofit/>
          </a:bodyPr>
          <a:lstStyle/>
          <a:p>
            <a:pPr>
              <a:lnSpc>
                <a:spcPts val="3000"/>
              </a:lnSpc>
            </a:pPr>
            <a:r>
              <a:rPr lang="en-GB" sz="2500" b="1" dirty="0">
                <a:effectLst/>
                <a:latin typeface="Feature Deck" pitchFamily="2" charset="77"/>
              </a:rPr>
              <a:t>→ Systems </a:t>
            </a:r>
            <a:br>
              <a:rPr lang="en-GB" sz="2500" b="1" dirty="0">
                <a:effectLst/>
                <a:latin typeface="Feature Deck" pitchFamily="2" charset="77"/>
              </a:rPr>
            </a:br>
            <a:r>
              <a:rPr lang="en-GB" sz="2500" b="1" dirty="0">
                <a:effectLst/>
                <a:latin typeface="Feature Deck" pitchFamily="2" charset="77"/>
              </a:rPr>
              <a:t>     thinking</a:t>
            </a:r>
          </a:p>
          <a:p>
            <a:pPr>
              <a:lnSpc>
                <a:spcPts val="3000"/>
              </a:lnSpc>
            </a:pPr>
            <a:endParaRPr lang="en-GB" sz="3600" dirty="0">
              <a:effectLst/>
              <a:latin typeface="Feature Deck" pitchFamily="2" charset="77"/>
            </a:endParaRPr>
          </a:p>
          <a:p>
            <a:pPr>
              <a:lnSpc>
                <a:spcPts val="3000"/>
              </a:lnSpc>
            </a:pPr>
            <a:r>
              <a:rPr lang="en-GB" sz="2000" dirty="0">
                <a:effectLst/>
                <a:latin typeface="Feature Deck" pitchFamily="2" charset="77"/>
              </a:rPr>
              <a:t>Broadening thinking to identify different elements and understand their interrelations</a:t>
            </a:r>
          </a:p>
        </p:txBody>
      </p:sp>
    </p:spTree>
    <p:extLst>
      <p:ext uri="{BB962C8B-B14F-4D97-AF65-F5344CB8AC3E}">
        <p14:creationId xmlns:p14="http://schemas.microsoft.com/office/powerpoint/2010/main" val="474926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48F8D8-A8FB-58F7-A958-C423F6E04CE6}"/>
              </a:ext>
            </a:extLst>
          </p:cNvPr>
          <p:cNvSpPr txBox="1"/>
          <p:nvPr/>
        </p:nvSpPr>
        <p:spPr>
          <a:xfrm>
            <a:off x="674810" y="2369635"/>
            <a:ext cx="2604722" cy="1763881"/>
          </a:xfrm>
          <a:prstGeom prst="rect">
            <a:avLst/>
          </a:prstGeom>
          <a:noFill/>
        </p:spPr>
        <p:txBody>
          <a:bodyPr wrap="square">
            <a:spAutoFit/>
          </a:bodyPr>
          <a:lstStyle/>
          <a:p>
            <a:pPr>
              <a:lnSpc>
                <a:spcPts val="2220"/>
              </a:lnSpc>
            </a:pPr>
            <a:r>
              <a:rPr lang="en-GB" sz="1600" b="1" dirty="0">
                <a:effectLst/>
                <a:latin typeface="Feature Deck" pitchFamily="2" charset="77"/>
              </a:rPr>
              <a:t>→</a:t>
            </a:r>
            <a:r>
              <a:rPr lang="en-GB" sz="1600" dirty="0">
                <a:effectLst/>
                <a:latin typeface="NeueHaasGroteskText Pro" panose="020B0504020202020204" pitchFamily="34" charset="77"/>
              </a:rPr>
              <a:t> </a:t>
            </a:r>
            <a:r>
              <a:rPr lang="en-GB" sz="1600" b="1" dirty="0">
                <a:effectLst/>
                <a:latin typeface="NeueHaasGroteskText Pro" panose="020B0504020202020204" pitchFamily="34" charset="77"/>
              </a:rPr>
              <a:t>Lesson Plans</a:t>
            </a:r>
          </a:p>
          <a:p>
            <a:pPr>
              <a:lnSpc>
                <a:spcPts val="2220"/>
              </a:lnSpc>
            </a:pPr>
            <a:endParaRPr lang="en-GB" sz="1600" dirty="0">
              <a:effectLst/>
              <a:latin typeface="NeueHaasGroteskText Pro" panose="020B0504020202020204" pitchFamily="34" charset="77"/>
            </a:endParaRPr>
          </a:p>
          <a:p>
            <a:pPr>
              <a:lnSpc>
                <a:spcPts val="2220"/>
              </a:lnSpc>
            </a:pPr>
            <a:r>
              <a:rPr lang="en-GB" sz="1600" dirty="0">
                <a:effectLst/>
                <a:latin typeface="NeueHaasGroteskText Pro" panose="020B0504020202020204" pitchFamily="34" charset="77"/>
              </a:rPr>
              <a:t>Teaching resources materials classed </a:t>
            </a:r>
            <a:br>
              <a:rPr lang="en-GB" sz="1600" dirty="0">
                <a:effectLst/>
                <a:latin typeface="NeueHaasGroteskText Pro" panose="020B0504020202020204" pitchFamily="34" charset="77"/>
              </a:rPr>
            </a:br>
            <a:r>
              <a:rPr lang="en-GB" sz="1600" dirty="0">
                <a:effectLst/>
                <a:latin typeface="NeueHaasGroteskText Pro" panose="020B0504020202020204" pitchFamily="34" charset="77"/>
              </a:rPr>
              <a:t>in 4 themes and available in 16 languages</a:t>
            </a:r>
          </a:p>
        </p:txBody>
      </p:sp>
      <p:sp>
        <p:nvSpPr>
          <p:cNvPr id="3" name="TextBox 2">
            <a:extLst>
              <a:ext uri="{FF2B5EF4-FFF2-40B4-BE49-F238E27FC236}">
                <a16:creationId xmlns:a16="http://schemas.microsoft.com/office/drawing/2014/main" id="{AF678958-6E48-0273-1C42-F1D37DF90367}"/>
              </a:ext>
            </a:extLst>
          </p:cNvPr>
          <p:cNvSpPr txBox="1"/>
          <p:nvPr/>
        </p:nvSpPr>
        <p:spPr>
          <a:xfrm>
            <a:off x="3470764" y="2369635"/>
            <a:ext cx="2525590" cy="3174523"/>
          </a:xfrm>
          <a:prstGeom prst="rect">
            <a:avLst/>
          </a:prstGeom>
          <a:noFill/>
        </p:spPr>
        <p:txBody>
          <a:bodyPr wrap="square">
            <a:spAutoFit/>
          </a:bodyPr>
          <a:lstStyle/>
          <a:p>
            <a:pPr>
              <a:lnSpc>
                <a:spcPts val="2220"/>
              </a:lnSpc>
            </a:pPr>
            <a:r>
              <a:rPr lang="en-GB" sz="1600" b="1" dirty="0">
                <a:effectLst/>
                <a:latin typeface="Feature Deck" pitchFamily="2" charset="77"/>
              </a:rPr>
              <a:t>→</a:t>
            </a:r>
            <a:r>
              <a:rPr lang="en-GB" sz="1600" dirty="0">
                <a:effectLst/>
                <a:latin typeface="NeueHaasGroteskText Pro" panose="020B0504020202020204" pitchFamily="34" charset="77"/>
              </a:rPr>
              <a:t> </a:t>
            </a:r>
            <a:r>
              <a:rPr lang="en-GB" sz="1600" b="1" dirty="0">
                <a:effectLst/>
                <a:latin typeface="NeueHaasGroteskText Pro" panose="020B0504020202020204" pitchFamily="34" charset="77"/>
              </a:rPr>
              <a:t>Career Days</a:t>
            </a:r>
          </a:p>
          <a:p>
            <a:pPr>
              <a:lnSpc>
                <a:spcPts val="2220"/>
              </a:lnSpc>
            </a:pPr>
            <a:endParaRPr lang="en-GB" sz="1600" dirty="0">
              <a:effectLst/>
              <a:latin typeface="NeueHaasGroteskText Pro" panose="020B0504020202020204" pitchFamily="34" charset="77"/>
            </a:endParaRPr>
          </a:p>
          <a:p>
            <a:pPr>
              <a:lnSpc>
                <a:spcPts val="2220"/>
              </a:lnSpc>
            </a:pPr>
            <a:r>
              <a:rPr lang="en-GB" sz="1600" dirty="0">
                <a:effectLst/>
                <a:latin typeface="NeueHaasGroteskText Pro" panose="020B0504020202020204" pitchFamily="34" charset="77"/>
              </a:rPr>
              <a:t>Agrifood-related </a:t>
            </a:r>
            <a:br>
              <a:rPr lang="en-GB" sz="1600" dirty="0">
                <a:effectLst/>
                <a:latin typeface="NeueHaasGroteskText Pro" panose="020B0504020202020204" pitchFamily="34" charset="77"/>
              </a:rPr>
            </a:br>
            <a:r>
              <a:rPr lang="en-GB" sz="1600" dirty="0">
                <a:effectLst/>
                <a:latin typeface="NeueHaasGroteskText Pro" panose="020B0504020202020204" pitchFamily="34" charset="77"/>
              </a:rPr>
              <a:t>career days to secondary students</a:t>
            </a:r>
          </a:p>
          <a:p>
            <a:pPr>
              <a:lnSpc>
                <a:spcPts val="2220"/>
              </a:lnSpc>
            </a:pPr>
            <a:endParaRPr lang="en-GB" sz="1600" dirty="0">
              <a:effectLst/>
              <a:latin typeface="NeueHaasGroteskText Pro" panose="020B0504020202020204" pitchFamily="34" charset="77"/>
            </a:endParaRPr>
          </a:p>
          <a:p>
            <a:pPr>
              <a:lnSpc>
                <a:spcPts val="2220"/>
              </a:lnSpc>
            </a:pPr>
            <a:r>
              <a:rPr lang="en-GB" sz="1600" b="1" dirty="0">
                <a:effectLst/>
                <a:latin typeface="Feature Deck" pitchFamily="2" charset="77"/>
              </a:rPr>
              <a:t>→</a:t>
            </a:r>
            <a:r>
              <a:rPr lang="en-GB" sz="1600" dirty="0">
                <a:effectLst/>
                <a:latin typeface="NeueHaasGroteskText Pro" panose="020B0504020202020204" pitchFamily="34" charset="77"/>
              </a:rPr>
              <a:t> </a:t>
            </a:r>
            <a:r>
              <a:rPr lang="en-GB" sz="1600" b="1" dirty="0">
                <a:effectLst/>
                <a:latin typeface="NeueHaasGroteskText Pro" panose="020B0504020202020204" pitchFamily="34" charset="77"/>
              </a:rPr>
              <a:t>Activity weeks</a:t>
            </a:r>
          </a:p>
          <a:p>
            <a:pPr>
              <a:lnSpc>
                <a:spcPts val="2220"/>
              </a:lnSpc>
            </a:pPr>
            <a:endParaRPr lang="en-GB" sz="1600" dirty="0">
              <a:effectLst/>
              <a:latin typeface="NeueHaasGroteskText Pro" panose="020B0504020202020204" pitchFamily="34" charset="77"/>
            </a:endParaRPr>
          </a:p>
          <a:p>
            <a:pPr>
              <a:lnSpc>
                <a:spcPts val="2220"/>
              </a:lnSpc>
            </a:pPr>
            <a:r>
              <a:rPr lang="en-GB" sz="1600" dirty="0">
                <a:effectLst/>
                <a:latin typeface="NeueHaasGroteskText Pro" panose="020B0504020202020204" pitchFamily="34" charset="77"/>
              </a:rPr>
              <a:t>Offering food-related activities around World </a:t>
            </a:r>
            <a:br>
              <a:rPr lang="en-GB" sz="1600" dirty="0">
                <a:effectLst/>
                <a:latin typeface="NeueHaasGroteskText Pro" panose="020B0504020202020204" pitchFamily="34" charset="77"/>
              </a:rPr>
            </a:br>
            <a:r>
              <a:rPr lang="en-GB" sz="1600" dirty="0">
                <a:effectLst/>
                <a:latin typeface="NeueHaasGroteskText Pro" panose="020B0504020202020204" pitchFamily="34" charset="77"/>
              </a:rPr>
              <a:t>Food Day</a:t>
            </a:r>
          </a:p>
        </p:txBody>
      </p:sp>
      <p:sp>
        <p:nvSpPr>
          <p:cNvPr id="4" name="TextBox 3">
            <a:extLst>
              <a:ext uri="{FF2B5EF4-FFF2-40B4-BE49-F238E27FC236}">
                <a16:creationId xmlns:a16="http://schemas.microsoft.com/office/drawing/2014/main" id="{D6638288-C041-DF7F-D121-ACE847F0B876}"/>
              </a:ext>
            </a:extLst>
          </p:cNvPr>
          <p:cNvSpPr txBox="1"/>
          <p:nvPr/>
        </p:nvSpPr>
        <p:spPr>
          <a:xfrm>
            <a:off x="6266718" y="2369635"/>
            <a:ext cx="2604722" cy="2046009"/>
          </a:xfrm>
          <a:prstGeom prst="rect">
            <a:avLst/>
          </a:prstGeom>
          <a:noFill/>
        </p:spPr>
        <p:txBody>
          <a:bodyPr wrap="square">
            <a:spAutoFit/>
          </a:bodyPr>
          <a:lstStyle/>
          <a:p>
            <a:pPr>
              <a:lnSpc>
                <a:spcPts val="2220"/>
              </a:lnSpc>
            </a:pPr>
            <a:r>
              <a:rPr lang="en-GB" sz="1600" b="1" dirty="0">
                <a:effectLst/>
                <a:latin typeface="Feature Deck" pitchFamily="2" charset="77"/>
              </a:rPr>
              <a:t>→</a:t>
            </a:r>
            <a:r>
              <a:rPr lang="en-GB" sz="1600" dirty="0">
                <a:effectLst/>
                <a:latin typeface="NeueHaasGroteskText Pro" panose="020B0504020202020204" pitchFamily="34" charset="77"/>
              </a:rPr>
              <a:t> </a:t>
            </a:r>
            <a:r>
              <a:rPr lang="en-GB" sz="1600" b="1" dirty="0">
                <a:effectLst/>
                <a:latin typeface="NeueHaasGroteskText Pro" panose="020B0504020202020204" pitchFamily="34" charset="77"/>
              </a:rPr>
              <a:t>International </a:t>
            </a:r>
            <a:br>
              <a:rPr lang="en-GB" sz="1600" b="1" dirty="0">
                <a:effectLst/>
                <a:latin typeface="NeueHaasGroteskText Pro" panose="020B0504020202020204" pitchFamily="34" charset="77"/>
              </a:rPr>
            </a:br>
            <a:r>
              <a:rPr lang="en-GB" sz="1600" b="1" dirty="0">
                <a:effectLst/>
                <a:latin typeface="NeueHaasGroteskText Pro" panose="020B0504020202020204" pitchFamily="34" charset="77"/>
              </a:rPr>
              <a:t>    FoodEducators </a:t>
            </a:r>
            <a:br>
              <a:rPr lang="en-GB" sz="1600" b="1" dirty="0">
                <a:effectLst/>
                <a:latin typeface="NeueHaasGroteskText Pro" panose="020B0504020202020204" pitchFamily="34" charset="77"/>
              </a:rPr>
            </a:br>
            <a:r>
              <a:rPr lang="en-GB" sz="1600" b="1" dirty="0">
                <a:effectLst/>
                <a:latin typeface="NeueHaasGroteskText Pro" panose="020B0504020202020204" pitchFamily="34" charset="77"/>
              </a:rPr>
              <a:t>    School Network</a:t>
            </a:r>
          </a:p>
          <a:p>
            <a:pPr>
              <a:lnSpc>
                <a:spcPts val="2220"/>
              </a:lnSpc>
            </a:pPr>
            <a:endParaRPr lang="en-GB" sz="1600" dirty="0">
              <a:effectLst/>
              <a:latin typeface="NeueHaasGroteskText Pro" panose="020B0504020202020204" pitchFamily="34" charset="77"/>
            </a:endParaRPr>
          </a:p>
          <a:p>
            <a:pPr>
              <a:lnSpc>
                <a:spcPts val="2220"/>
              </a:lnSpc>
            </a:pPr>
            <a:r>
              <a:rPr lang="en-GB" sz="1600" dirty="0">
                <a:effectLst/>
                <a:latin typeface="NeueHaasGroteskText Pro" panose="020B0504020202020204" pitchFamily="34" charset="77"/>
              </a:rPr>
              <a:t>Network for schools interested in state </a:t>
            </a:r>
            <a:br>
              <a:rPr lang="en-GB" sz="1600" dirty="0">
                <a:effectLst/>
                <a:latin typeface="NeueHaasGroteskText Pro" panose="020B0504020202020204" pitchFamily="34" charset="77"/>
              </a:rPr>
            </a:br>
            <a:r>
              <a:rPr lang="en-GB" sz="1600" dirty="0">
                <a:effectLst/>
                <a:latin typeface="NeueHaasGroteskText Pro" panose="020B0504020202020204" pitchFamily="34" charset="77"/>
              </a:rPr>
              <a:t>of the food education</a:t>
            </a:r>
          </a:p>
        </p:txBody>
      </p:sp>
      <p:sp>
        <p:nvSpPr>
          <p:cNvPr id="5" name="TextBox 4">
            <a:extLst>
              <a:ext uri="{FF2B5EF4-FFF2-40B4-BE49-F238E27FC236}">
                <a16:creationId xmlns:a16="http://schemas.microsoft.com/office/drawing/2014/main" id="{B3EE973F-C527-7F79-B8DB-2B5A0DB81AF7}"/>
              </a:ext>
            </a:extLst>
          </p:cNvPr>
          <p:cNvSpPr txBox="1"/>
          <p:nvPr/>
        </p:nvSpPr>
        <p:spPr>
          <a:xfrm>
            <a:off x="9062671" y="2369635"/>
            <a:ext cx="2675059" cy="1763881"/>
          </a:xfrm>
          <a:prstGeom prst="rect">
            <a:avLst/>
          </a:prstGeom>
          <a:noFill/>
        </p:spPr>
        <p:txBody>
          <a:bodyPr wrap="square">
            <a:spAutoFit/>
          </a:bodyPr>
          <a:lstStyle/>
          <a:p>
            <a:pPr>
              <a:lnSpc>
                <a:spcPts val="2220"/>
              </a:lnSpc>
            </a:pPr>
            <a:r>
              <a:rPr lang="en-GB" sz="1600" b="1" dirty="0">
                <a:effectLst/>
                <a:latin typeface="Feature Deck" pitchFamily="2" charset="77"/>
              </a:rPr>
              <a:t>→</a:t>
            </a:r>
            <a:r>
              <a:rPr lang="en-GB" sz="1600" dirty="0">
                <a:effectLst/>
                <a:latin typeface="NeueHaasGroteskText Pro" panose="020B0504020202020204" pitchFamily="34" charset="77"/>
              </a:rPr>
              <a:t> </a:t>
            </a:r>
            <a:r>
              <a:rPr lang="en-GB" sz="1600" b="1" dirty="0">
                <a:effectLst/>
                <a:latin typeface="NeueHaasGroteskText Pro" panose="020B0504020202020204" pitchFamily="34" charset="77"/>
              </a:rPr>
              <a:t>National contact </a:t>
            </a:r>
            <a:br>
              <a:rPr lang="en-GB" sz="1600" b="1" dirty="0">
                <a:effectLst/>
                <a:latin typeface="NeueHaasGroteskText Pro" panose="020B0504020202020204" pitchFamily="34" charset="77"/>
              </a:rPr>
            </a:br>
            <a:r>
              <a:rPr lang="en-GB" sz="1600" b="1" dirty="0">
                <a:effectLst/>
                <a:latin typeface="NeueHaasGroteskText Pro" panose="020B0504020202020204" pitchFamily="34" charset="77"/>
              </a:rPr>
              <a:t>    points</a:t>
            </a:r>
          </a:p>
          <a:p>
            <a:pPr>
              <a:lnSpc>
                <a:spcPts val="2220"/>
              </a:lnSpc>
            </a:pPr>
            <a:endParaRPr lang="en-GB" sz="1600" dirty="0">
              <a:effectLst/>
              <a:latin typeface="NeueHaasGroteskText Pro" panose="020B0504020202020204" pitchFamily="34" charset="77"/>
            </a:endParaRPr>
          </a:p>
          <a:p>
            <a:pPr>
              <a:lnSpc>
                <a:spcPts val="2220"/>
              </a:lnSpc>
            </a:pPr>
            <a:r>
              <a:rPr lang="en-GB" sz="1600" dirty="0">
                <a:effectLst/>
                <a:latin typeface="NeueHaasGroteskText Pro" panose="020B0504020202020204" pitchFamily="34" charset="77"/>
              </a:rPr>
              <a:t>Serving teachers </a:t>
            </a:r>
            <a:br>
              <a:rPr lang="en-GB" sz="1600" dirty="0">
                <a:effectLst/>
                <a:latin typeface="NeueHaasGroteskText Pro" panose="020B0504020202020204" pitchFamily="34" charset="77"/>
              </a:rPr>
            </a:br>
            <a:r>
              <a:rPr lang="en-GB" sz="1600" dirty="0">
                <a:effectLst/>
                <a:latin typeface="NeueHaasGroteskText Pro" panose="020B0504020202020204" pitchFamily="34" charset="77"/>
              </a:rPr>
              <a:t>in their language </a:t>
            </a:r>
            <a:br>
              <a:rPr lang="en-GB" sz="1600" dirty="0">
                <a:effectLst/>
                <a:latin typeface="NeueHaasGroteskText Pro" panose="020B0504020202020204" pitchFamily="34" charset="77"/>
              </a:rPr>
            </a:br>
            <a:r>
              <a:rPr lang="en-GB" sz="1600" dirty="0">
                <a:effectLst/>
                <a:latin typeface="NeueHaasGroteskText Pro" panose="020B0504020202020204" pitchFamily="34" charset="77"/>
              </a:rPr>
              <a:t>in 15 countries</a:t>
            </a:r>
          </a:p>
        </p:txBody>
      </p:sp>
      <p:sp>
        <p:nvSpPr>
          <p:cNvPr id="6" name="TextBox 5">
            <a:extLst>
              <a:ext uri="{FF2B5EF4-FFF2-40B4-BE49-F238E27FC236}">
                <a16:creationId xmlns:a16="http://schemas.microsoft.com/office/drawing/2014/main" id="{A3A641D1-EC66-4BE3-924D-8D865312EA55}"/>
              </a:ext>
            </a:extLst>
          </p:cNvPr>
          <p:cNvSpPr txBox="1"/>
          <p:nvPr/>
        </p:nvSpPr>
        <p:spPr>
          <a:xfrm>
            <a:off x="534132" y="518718"/>
            <a:ext cx="8108705" cy="553998"/>
          </a:xfrm>
          <a:prstGeom prst="rect">
            <a:avLst/>
          </a:prstGeom>
          <a:noFill/>
        </p:spPr>
        <p:txBody>
          <a:bodyPr wrap="square">
            <a:spAutoFit/>
          </a:bodyPr>
          <a:lstStyle/>
          <a:p>
            <a:r>
              <a:rPr lang="en-GB" sz="3000" b="1" dirty="0">
                <a:effectLst/>
                <a:latin typeface="Feature Display" pitchFamily="2" charset="77"/>
              </a:rPr>
              <a:t>Our offer to educators</a:t>
            </a:r>
            <a:r>
              <a:rPr lang="en-GB" sz="3000" dirty="0">
                <a:effectLst/>
                <a:latin typeface="Feature Display" pitchFamily="2" charset="77"/>
              </a:rPr>
              <a:t> all around Europe</a:t>
            </a:r>
          </a:p>
        </p:txBody>
      </p:sp>
      <p:pic>
        <p:nvPicPr>
          <p:cNvPr id="8" name="Picture 7">
            <a:extLst>
              <a:ext uri="{FF2B5EF4-FFF2-40B4-BE49-F238E27FC236}">
                <a16:creationId xmlns:a16="http://schemas.microsoft.com/office/drawing/2014/main" id="{F7ECB4AD-5F0C-9AAA-82EA-DFE2CF24C4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443205">
            <a:off x="8569754" y="-745521"/>
            <a:ext cx="4056199" cy="2528477"/>
          </a:xfrm>
          <a:prstGeom prst="rect">
            <a:avLst/>
          </a:prstGeom>
        </p:spPr>
      </p:pic>
      <p:pic>
        <p:nvPicPr>
          <p:cNvPr id="10" name="Picture 9">
            <a:extLst>
              <a:ext uri="{FF2B5EF4-FFF2-40B4-BE49-F238E27FC236}">
                <a16:creationId xmlns:a16="http://schemas.microsoft.com/office/drawing/2014/main" id="{ADA3F22D-296B-020F-22EE-56DABF4D0C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11884">
            <a:off x="-652249" y="4381856"/>
            <a:ext cx="2978073" cy="3579000"/>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B2390AC1-DFEE-AF3F-5D61-B94A5D3F7E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968795">
            <a:off x="6792669" y="4771659"/>
            <a:ext cx="4157541" cy="2799394"/>
          </a:xfrm>
          <a:prstGeom prst="rect">
            <a:avLst/>
          </a:prstGeom>
        </p:spPr>
      </p:pic>
    </p:spTree>
    <p:extLst>
      <p:ext uri="{BB962C8B-B14F-4D97-AF65-F5344CB8AC3E}">
        <p14:creationId xmlns:p14="http://schemas.microsoft.com/office/powerpoint/2010/main" val="3887514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32F77E-F4BE-CB8F-BD96-D9FAD646F6B2}"/>
              </a:ext>
            </a:extLst>
          </p:cNvPr>
          <p:cNvSpPr txBox="1"/>
          <p:nvPr/>
        </p:nvSpPr>
        <p:spPr>
          <a:xfrm>
            <a:off x="534133" y="518718"/>
            <a:ext cx="2376336" cy="1015663"/>
          </a:xfrm>
          <a:prstGeom prst="rect">
            <a:avLst/>
          </a:prstGeom>
          <a:noFill/>
        </p:spPr>
        <p:txBody>
          <a:bodyPr wrap="square">
            <a:spAutoFit/>
          </a:bodyPr>
          <a:lstStyle/>
          <a:p>
            <a:r>
              <a:rPr lang="en-GB" sz="3000" b="1" dirty="0">
                <a:effectLst/>
                <a:latin typeface="Feature Display" pitchFamily="2" charset="77"/>
              </a:rPr>
              <a:t>15 Partners</a:t>
            </a:r>
            <a:br>
              <a:rPr lang="en-GB" sz="3000" b="1" dirty="0">
                <a:effectLst/>
                <a:latin typeface="Feature Display" pitchFamily="2" charset="77"/>
              </a:rPr>
            </a:br>
            <a:r>
              <a:rPr lang="en-GB" sz="3000" dirty="0">
                <a:effectLst/>
                <a:latin typeface="Feature Display" pitchFamily="2" charset="77"/>
              </a:rPr>
              <a:t>countries</a:t>
            </a:r>
          </a:p>
        </p:txBody>
      </p:sp>
      <p:sp>
        <p:nvSpPr>
          <p:cNvPr id="3" name="TextBox 2">
            <a:extLst>
              <a:ext uri="{FF2B5EF4-FFF2-40B4-BE49-F238E27FC236}">
                <a16:creationId xmlns:a16="http://schemas.microsoft.com/office/drawing/2014/main" id="{121DAC1D-4BC4-9A4C-5780-98F42F18542C}"/>
              </a:ext>
            </a:extLst>
          </p:cNvPr>
          <p:cNvSpPr txBox="1"/>
          <p:nvPr/>
        </p:nvSpPr>
        <p:spPr>
          <a:xfrm>
            <a:off x="935576" y="2470181"/>
            <a:ext cx="3190375" cy="3770263"/>
          </a:xfrm>
          <a:prstGeom prst="rect">
            <a:avLst/>
          </a:prstGeom>
          <a:noFill/>
        </p:spPr>
        <p:txBody>
          <a:bodyPr wrap="square">
            <a:spAutoFit/>
          </a:bodyPr>
          <a:lstStyle/>
          <a:p>
            <a:r>
              <a:rPr lang="en-GB" sz="2500" b="1" dirty="0">
                <a:solidFill>
                  <a:srgbClr val="282828"/>
                </a:solidFill>
                <a:effectLst/>
                <a:latin typeface="Feature Deck" pitchFamily="2" charset="77"/>
              </a:rPr>
              <a:t>Resources Center </a:t>
            </a:r>
            <a:br>
              <a:rPr lang="en-GB" sz="2500" b="1" dirty="0">
                <a:solidFill>
                  <a:srgbClr val="282828"/>
                </a:solidFill>
                <a:effectLst/>
                <a:latin typeface="Feature Deck" pitchFamily="2" charset="77"/>
              </a:rPr>
            </a:br>
            <a:r>
              <a:rPr lang="en-GB" sz="2500" dirty="0">
                <a:solidFill>
                  <a:srgbClr val="282828"/>
                </a:solidFill>
                <a:effectLst/>
                <a:latin typeface="Feature Deck" pitchFamily="2" charset="77"/>
              </a:rPr>
              <a:t>at European level </a:t>
            </a:r>
          </a:p>
          <a:p>
            <a:endParaRPr lang="en-GB" sz="1400" b="1" dirty="0">
              <a:solidFill>
                <a:srgbClr val="282828"/>
              </a:solidFill>
              <a:latin typeface="Feature Deck" pitchFamily="2" charset="77"/>
            </a:endParaRPr>
          </a:p>
          <a:p>
            <a:r>
              <a:rPr lang="en-GB" sz="1500" b="1" dirty="0">
                <a:solidFill>
                  <a:srgbClr val="282828"/>
                </a:solidFill>
                <a:effectLst/>
                <a:latin typeface="Feature Deck" pitchFamily="2" charset="77"/>
              </a:rPr>
              <a:t>→</a:t>
            </a:r>
            <a:r>
              <a:rPr lang="en-GB" sz="1500" dirty="0">
                <a:solidFill>
                  <a:srgbClr val="282828"/>
                </a:solidFill>
                <a:effectLst/>
                <a:latin typeface="NeueHaasGroteskText Pro" panose="020B0504020202020204" pitchFamily="34" charset="77"/>
              </a:rPr>
              <a:t>   Representation on EU-level</a:t>
            </a:r>
          </a:p>
          <a:p>
            <a:r>
              <a:rPr lang="en-GB" sz="1500" dirty="0">
                <a:solidFill>
                  <a:srgbClr val="282828"/>
                </a:solidFill>
                <a:effectLst/>
                <a:latin typeface="NeueHaasGroteskText Pro" panose="020B0504020202020204" pitchFamily="34" charset="77"/>
              </a:rPr>
              <a:t> </a:t>
            </a:r>
            <a:br>
              <a:rPr lang="en-GB" sz="1500" dirty="0">
                <a:solidFill>
                  <a:srgbClr val="282828"/>
                </a:solidFill>
                <a:effectLst/>
                <a:latin typeface="NeueHaasGroteskText Pro" panose="020B0504020202020204" pitchFamily="34" charset="77"/>
              </a:rPr>
            </a:br>
            <a:r>
              <a:rPr lang="en-GB" sz="1500" b="1" dirty="0">
                <a:solidFill>
                  <a:srgbClr val="282828"/>
                </a:solidFill>
                <a:effectLst/>
                <a:latin typeface="Feature Deck" pitchFamily="2" charset="77"/>
              </a:rPr>
              <a:t>→    </a:t>
            </a:r>
            <a:r>
              <a:rPr lang="en-GB" sz="1500" dirty="0">
                <a:solidFill>
                  <a:srgbClr val="282828"/>
                </a:solidFill>
                <a:effectLst/>
                <a:latin typeface="NeueHaasGroteskText Pro" panose="020B0504020202020204" pitchFamily="34" charset="77"/>
              </a:rPr>
              <a:t>Organizing the community         </a:t>
            </a:r>
            <a:br>
              <a:rPr lang="en-GB" sz="1500" dirty="0">
                <a:solidFill>
                  <a:srgbClr val="282828"/>
                </a:solidFill>
                <a:effectLst/>
                <a:latin typeface="NeueHaasGroteskText Pro" panose="020B0504020202020204" pitchFamily="34" charset="77"/>
              </a:rPr>
            </a:br>
            <a:r>
              <a:rPr lang="en-GB" sz="1500" dirty="0">
                <a:solidFill>
                  <a:srgbClr val="282828"/>
                </a:solidFill>
                <a:effectLst/>
                <a:latin typeface="NeueHaasGroteskText Pro" panose="020B0504020202020204" pitchFamily="34" charset="77"/>
              </a:rPr>
              <a:t>      and building partnership</a:t>
            </a:r>
          </a:p>
          <a:p>
            <a:r>
              <a:rPr lang="en-GB" sz="1500" dirty="0">
                <a:solidFill>
                  <a:srgbClr val="282828"/>
                </a:solidFill>
                <a:effectLst/>
                <a:latin typeface="NeueHaasGroteskText Pro" panose="020B0504020202020204" pitchFamily="34" charset="77"/>
              </a:rPr>
              <a:t> </a:t>
            </a:r>
            <a:br>
              <a:rPr lang="en-GB" sz="1500" dirty="0">
                <a:solidFill>
                  <a:srgbClr val="282828"/>
                </a:solidFill>
                <a:effectLst/>
                <a:latin typeface="NeueHaasGroteskText Pro" panose="020B0504020202020204" pitchFamily="34" charset="77"/>
              </a:rPr>
            </a:br>
            <a:r>
              <a:rPr lang="en-GB" sz="1500" b="1" dirty="0">
                <a:solidFill>
                  <a:srgbClr val="282828"/>
                </a:solidFill>
                <a:effectLst/>
                <a:latin typeface="Feature Deck" pitchFamily="2" charset="77"/>
              </a:rPr>
              <a:t>→    </a:t>
            </a:r>
            <a:r>
              <a:rPr lang="en-GB" sz="1500" dirty="0">
                <a:solidFill>
                  <a:srgbClr val="282828"/>
                </a:solidFill>
                <a:effectLst/>
                <a:latin typeface="NeueHaasGroteskText Pro" panose="020B0504020202020204" pitchFamily="34" charset="77"/>
              </a:rPr>
              <a:t>Managing Teachers’ </a:t>
            </a:r>
            <a:br>
              <a:rPr lang="en-GB" sz="1500" dirty="0">
                <a:solidFill>
                  <a:srgbClr val="282828"/>
                </a:solidFill>
                <a:effectLst/>
                <a:latin typeface="NeueHaasGroteskText Pro" panose="020B0504020202020204" pitchFamily="34" charset="77"/>
              </a:rPr>
            </a:br>
            <a:r>
              <a:rPr lang="en-GB" sz="1500" dirty="0">
                <a:solidFill>
                  <a:srgbClr val="282828"/>
                </a:solidFill>
                <a:effectLst/>
                <a:latin typeface="NeueHaasGroteskText Pro" panose="020B0504020202020204" pitchFamily="34" charset="77"/>
              </a:rPr>
              <a:t>      Advisory Board</a:t>
            </a:r>
          </a:p>
          <a:p>
            <a:r>
              <a:rPr lang="en-GB" sz="1500" dirty="0">
                <a:solidFill>
                  <a:srgbClr val="282828"/>
                </a:solidFill>
                <a:effectLst/>
                <a:latin typeface="NeueHaasGroteskText Pro" panose="020B0504020202020204" pitchFamily="34" charset="77"/>
              </a:rPr>
              <a:t> </a:t>
            </a:r>
            <a:br>
              <a:rPr lang="en-GB" sz="1500" dirty="0">
                <a:solidFill>
                  <a:srgbClr val="282828"/>
                </a:solidFill>
                <a:effectLst/>
                <a:latin typeface="NeueHaasGroteskText Pro" panose="020B0504020202020204" pitchFamily="34" charset="77"/>
              </a:rPr>
            </a:br>
            <a:r>
              <a:rPr lang="en-GB" sz="1500" b="1" dirty="0">
                <a:solidFill>
                  <a:srgbClr val="282828"/>
                </a:solidFill>
                <a:effectLst/>
                <a:latin typeface="Feature Deck" pitchFamily="2" charset="77"/>
              </a:rPr>
              <a:t>→    </a:t>
            </a:r>
            <a:r>
              <a:rPr lang="en-GB" sz="1500" dirty="0">
                <a:solidFill>
                  <a:srgbClr val="282828"/>
                </a:solidFill>
                <a:effectLst/>
                <a:latin typeface="NeueHaasGroteskText Pro" panose="020B0504020202020204" pitchFamily="34" charset="77"/>
              </a:rPr>
              <a:t>Communication </a:t>
            </a:r>
            <a:br>
              <a:rPr lang="en-GB" sz="1500" dirty="0">
                <a:solidFill>
                  <a:srgbClr val="282828"/>
                </a:solidFill>
                <a:effectLst/>
                <a:latin typeface="NeueHaasGroteskText Pro" panose="020B0504020202020204" pitchFamily="34" charset="77"/>
              </a:rPr>
            </a:br>
            <a:r>
              <a:rPr lang="en-GB" sz="1500" dirty="0">
                <a:solidFill>
                  <a:srgbClr val="282828"/>
                </a:solidFill>
                <a:effectLst/>
                <a:latin typeface="NeueHaasGroteskText Pro" panose="020B0504020202020204" pitchFamily="34" charset="77"/>
              </a:rPr>
              <a:t>      and content creation</a:t>
            </a:r>
          </a:p>
          <a:p>
            <a:endParaRPr lang="en-GB" sz="2500" dirty="0">
              <a:solidFill>
                <a:srgbClr val="282828"/>
              </a:solidFill>
              <a:effectLst/>
              <a:latin typeface="Feature Deck" pitchFamily="2" charset="77"/>
            </a:endParaRPr>
          </a:p>
        </p:txBody>
      </p:sp>
      <p:sp>
        <p:nvSpPr>
          <p:cNvPr id="4" name="TextBox 3">
            <a:extLst>
              <a:ext uri="{FF2B5EF4-FFF2-40B4-BE49-F238E27FC236}">
                <a16:creationId xmlns:a16="http://schemas.microsoft.com/office/drawing/2014/main" id="{3318A70B-5512-DC97-3649-008FB86D4E59}"/>
              </a:ext>
            </a:extLst>
          </p:cNvPr>
          <p:cNvSpPr txBox="1"/>
          <p:nvPr/>
        </p:nvSpPr>
        <p:spPr>
          <a:xfrm>
            <a:off x="8489795" y="875556"/>
            <a:ext cx="3067711" cy="3154710"/>
          </a:xfrm>
          <a:prstGeom prst="rect">
            <a:avLst/>
          </a:prstGeom>
          <a:noFill/>
        </p:spPr>
        <p:txBody>
          <a:bodyPr wrap="square">
            <a:spAutoFit/>
          </a:bodyPr>
          <a:lstStyle/>
          <a:p>
            <a:r>
              <a:rPr lang="en-GB" sz="2500" b="1" dirty="0">
                <a:solidFill>
                  <a:srgbClr val="282828"/>
                </a:solidFill>
                <a:effectLst/>
                <a:latin typeface="Feature Deck" pitchFamily="2" charset="77"/>
              </a:rPr>
              <a:t>Local HUBs </a:t>
            </a:r>
            <a:br>
              <a:rPr lang="en-GB" sz="2500" b="1" dirty="0">
                <a:solidFill>
                  <a:srgbClr val="282828"/>
                </a:solidFill>
                <a:effectLst/>
                <a:latin typeface="Feature Deck" pitchFamily="2" charset="77"/>
              </a:rPr>
            </a:br>
            <a:r>
              <a:rPr lang="en-GB" sz="2500" dirty="0">
                <a:solidFill>
                  <a:srgbClr val="282828"/>
                </a:solidFill>
                <a:effectLst/>
                <a:latin typeface="Feature Deck" pitchFamily="2" charset="77"/>
              </a:rPr>
              <a:t>at national level </a:t>
            </a:r>
          </a:p>
          <a:p>
            <a:endParaRPr lang="en-GB" sz="1400" b="1" dirty="0">
              <a:solidFill>
                <a:srgbClr val="282828"/>
              </a:solidFill>
              <a:latin typeface="Feature Deck" pitchFamily="2" charset="77"/>
            </a:endParaRPr>
          </a:p>
          <a:p>
            <a:r>
              <a:rPr lang="en-GB" sz="1500" b="1" dirty="0">
                <a:solidFill>
                  <a:srgbClr val="282828"/>
                </a:solidFill>
                <a:effectLst/>
                <a:latin typeface="Feature Deck" pitchFamily="2" charset="77"/>
              </a:rPr>
              <a:t>→</a:t>
            </a:r>
            <a:r>
              <a:rPr lang="en-GB" sz="1500" dirty="0">
                <a:solidFill>
                  <a:srgbClr val="282828"/>
                </a:solidFill>
                <a:effectLst/>
                <a:latin typeface="NeueHaasGroteskText Pro" panose="020B0504020202020204" pitchFamily="34" charset="77"/>
              </a:rPr>
              <a:t>   Local implementation</a:t>
            </a:r>
          </a:p>
          <a:p>
            <a:r>
              <a:rPr lang="en-GB" sz="1500" dirty="0">
                <a:solidFill>
                  <a:srgbClr val="282828"/>
                </a:solidFill>
                <a:latin typeface="NeueHaasGroteskText Pro" panose="020B0504020202020204" pitchFamily="34" charset="77"/>
              </a:rPr>
              <a:t>      and promotion</a:t>
            </a:r>
            <a:endParaRPr lang="en-GB" sz="1500" dirty="0">
              <a:solidFill>
                <a:srgbClr val="282828"/>
              </a:solidFill>
              <a:effectLst/>
              <a:latin typeface="NeueHaasGroteskText Pro" panose="020B0504020202020204" pitchFamily="34" charset="77"/>
            </a:endParaRPr>
          </a:p>
          <a:p>
            <a:r>
              <a:rPr lang="en-GB" sz="1500" dirty="0">
                <a:solidFill>
                  <a:srgbClr val="282828"/>
                </a:solidFill>
                <a:effectLst/>
                <a:latin typeface="NeueHaasGroteskText Pro" panose="020B0504020202020204" pitchFamily="34" charset="77"/>
              </a:rPr>
              <a:t> </a:t>
            </a:r>
            <a:br>
              <a:rPr lang="en-GB" sz="1500" dirty="0">
                <a:solidFill>
                  <a:srgbClr val="282828"/>
                </a:solidFill>
                <a:effectLst/>
                <a:latin typeface="NeueHaasGroteskText Pro" panose="020B0504020202020204" pitchFamily="34" charset="77"/>
              </a:rPr>
            </a:br>
            <a:r>
              <a:rPr lang="en-GB" sz="1500" b="1" dirty="0">
                <a:solidFill>
                  <a:srgbClr val="282828"/>
                </a:solidFill>
                <a:effectLst/>
                <a:latin typeface="Feature Deck" pitchFamily="2" charset="77"/>
              </a:rPr>
              <a:t>→</a:t>
            </a:r>
            <a:r>
              <a:rPr lang="en-GB" sz="1500" dirty="0">
                <a:solidFill>
                  <a:srgbClr val="282828"/>
                </a:solidFill>
                <a:effectLst/>
                <a:latin typeface="NeueHaasGroteskText Pro" panose="020B0504020202020204" pitchFamily="34" charset="77"/>
              </a:rPr>
              <a:t>   Recruitment and </a:t>
            </a:r>
            <a:br>
              <a:rPr lang="en-GB" sz="1500" dirty="0">
                <a:solidFill>
                  <a:srgbClr val="282828"/>
                </a:solidFill>
                <a:effectLst/>
                <a:latin typeface="NeueHaasGroteskText Pro" panose="020B0504020202020204" pitchFamily="34" charset="77"/>
              </a:rPr>
            </a:br>
            <a:r>
              <a:rPr lang="en-GB" sz="1500" dirty="0">
                <a:solidFill>
                  <a:srgbClr val="282828"/>
                </a:solidFill>
                <a:effectLst/>
                <a:latin typeface="NeueHaasGroteskText Pro" panose="020B0504020202020204" pitchFamily="34" charset="77"/>
              </a:rPr>
              <a:t>      workshops for teachers</a:t>
            </a:r>
          </a:p>
          <a:p>
            <a:br>
              <a:rPr lang="en-GB" sz="1500" dirty="0">
                <a:solidFill>
                  <a:srgbClr val="282828"/>
                </a:solidFill>
                <a:effectLst/>
                <a:latin typeface="NeueHaasGroteskText Pro" panose="020B0504020202020204" pitchFamily="34" charset="77"/>
              </a:rPr>
            </a:br>
            <a:r>
              <a:rPr lang="en-GB" sz="1500" b="1" dirty="0">
                <a:solidFill>
                  <a:srgbClr val="282828"/>
                </a:solidFill>
                <a:effectLst/>
                <a:latin typeface="Feature Deck" pitchFamily="2" charset="77"/>
              </a:rPr>
              <a:t>→</a:t>
            </a:r>
            <a:r>
              <a:rPr lang="en-GB" sz="1500" dirty="0">
                <a:solidFill>
                  <a:srgbClr val="282828"/>
                </a:solidFill>
                <a:effectLst/>
                <a:latin typeface="NeueHaasGroteskText Pro" panose="020B0504020202020204" pitchFamily="34" charset="77"/>
              </a:rPr>
              <a:t>   Implementing agrifood </a:t>
            </a:r>
            <a:br>
              <a:rPr lang="en-GB" sz="1500" dirty="0">
                <a:solidFill>
                  <a:srgbClr val="282828"/>
                </a:solidFill>
                <a:effectLst/>
                <a:latin typeface="NeueHaasGroteskText Pro" panose="020B0504020202020204" pitchFamily="34" charset="77"/>
              </a:rPr>
            </a:br>
            <a:r>
              <a:rPr lang="en-GB" sz="1500" dirty="0">
                <a:solidFill>
                  <a:srgbClr val="282828"/>
                </a:solidFill>
                <a:effectLst/>
                <a:latin typeface="NeueHaasGroteskText Pro" panose="020B0504020202020204" pitchFamily="34" charset="77"/>
              </a:rPr>
              <a:t>      career days and organising     </a:t>
            </a:r>
            <a:br>
              <a:rPr lang="en-GB" sz="1500" dirty="0">
                <a:solidFill>
                  <a:srgbClr val="282828"/>
                </a:solidFill>
                <a:effectLst/>
                <a:latin typeface="NeueHaasGroteskText Pro" panose="020B0504020202020204" pitchFamily="34" charset="77"/>
              </a:rPr>
            </a:br>
            <a:r>
              <a:rPr lang="en-GB" sz="1500" dirty="0">
                <a:solidFill>
                  <a:srgbClr val="282828"/>
                </a:solidFill>
                <a:effectLst/>
                <a:latin typeface="NeueHaasGroteskText Pro" panose="020B0504020202020204" pitchFamily="34" charset="77"/>
              </a:rPr>
              <a:t>      events</a:t>
            </a:r>
          </a:p>
        </p:txBody>
      </p:sp>
    </p:spTree>
    <p:extLst>
      <p:ext uri="{BB962C8B-B14F-4D97-AF65-F5344CB8AC3E}">
        <p14:creationId xmlns:p14="http://schemas.microsoft.com/office/powerpoint/2010/main" val="3524201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DF4FD4-1164-7334-C6EA-320AB2BFDCAB}"/>
              </a:ext>
            </a:extLst>
          </p:cNvPr>
          <p:cNvSpPr txBox="1"/>
          <p:nvPr/>
        </p:nvSpPr>
        <p:spPr>
          <a:xfrm>
            <a:off x="783190" y="5829302"/>
            <a:ext cx="3404822" cy="523220"/>
          </a:xfrm>
          <a:prstGeom prst="rect">
            <a:avLst/>
          </a:prstGeom>
          <a:noFill/>
        </p:spPr>
        <p:txBody>
          <a:bodyPr wrap="square">
            <a:spAutoFit/>
          </a:bodyPr>
          <a:lstStyle/>
          <a:p>
            <a:r>
              <a:rPr lang="en-GB" sz="1400" b="1" dirty="0">
                <a:latin typeface="NeueHaasGroteskText Pro" panose="020B0504020202020204" pitchFamily="34" charset="77"/>
              </a:rPr>
              <a:t>Student Workshop in </a:t>
            </a:r>
            <a:br>
              <a:rPr lang="en-GB" sz="1400" b="1" dirty="0">
                <a:latin typeface="NeueHaasGroteskText Pro" panose="020B0504020202020204" pitchFamily="34" charset="77"/>
              </a:rPr>
            </a:br>
            <a:r>
              <a:rPr lang="en-GB" sz="1400" b="1" dirty="0">
                <a:effectLst/>
                <a:latin typeface="NeueHaasGroteskText Pro" panose="020B0504020202020204" pitchFamily="34" charset="77"/>
              </a:rPr>
              <a:t>Poland</a:t>
            </a:r>
            <a:r>
              <a:rPr lang="en-GB" sz="1400" dirty="0">
                <a:effectLst/>
                <a:latin typeface="NeueHaasGroteskText Pro" panose="020B0504020202020204" pitchFamily="34" charset="77"/>
              </a:rPr>
              <a:t>, Olsztyn, IARFR</a:t>
            </a:r>
          </a:p>
        </p:txBody>
      </p:sp>
      <p:sp>
        <p:nvSpPr>
          <p:cNvPr id="3" name="TextBox 2">
            <a:extLst>
              <a:ext uri="{FF2B5EF4-FFF2-40B4-BE49-F238E27FC236}">
                <a16:creationId xmlns:a16="http://schemas.microsoft.com/office/drawing/2014/main" id="{39306283-EF30-1371-2F6F-0104CEA73A48}"/>
              </a:ext>
            </a:extLst>
          </p:cNvPr>
          <p:cNvSpPr txBox="1"/>
          <p:nvPr/>
        </p:nvSpPr>
        <p:spPr>
          <a:xfrm>
            <a:off x="4366362" y="5829302"/>
            <a:ext cx="3404822" cy="738664"/>
          </a:xfrm>
          <a:prstGeom prst="rect">
            <a:avLst/>
          </a:prstGeom>
          <a:noFill/>
        </p:spPr>
        <p:txBody>
          <a:bodyPr wrap="square">
            <a:spAutoFit/>
          </a:bodyPr>
          <a:lstStyle/>
          <a:p>
            <a:r>
              <a:rPr lang="en-GB" sz="1400" b="1" dirty="0">
                <a:effectLst/>
                <a:latin typeface="NeueHaasGroteskText Pro" panose="020B0504020202020204" pitchFamily="34" charset="77"/>
              </a:rPr>
              <a:t>National Primary Competition in</a:t>
            </a:r>
            <a:br>
              <a:rPr lang="en-GB" sz="1400" dirty="0">
                <a:effectLst/>
                <a:latin typeface="NeueHaasGroteskText Pro" panose="020B0504020202020204" pitchFamily="34" charset="77"/>
              </a:rPr>
            </a:br>
            <a:r>
              <a:rPr lang="en-GB" sz="1400" b="1" dirty="0">
                <a:effectLst/>
                <a:latin typeface="NeueHaasGroteskText Pro" panose="020B0504020202020204" pitchFamily="34" charset="77"/>
              </a:rPr>
              <a:t>England</a:t>
            </a:r>
            <a:r>
              <a:rPr lang="en-GB" sz="1400" dirty="0">
                <a:effectLst/>
                <a:latin typeface="NeueHaasGroteskText Pro" panose="020B0504020202020204" pitchFamily="34" charset="77"/>
              </a:rPr>
              <a:t>, LEAF Education,</a:t>
            </a:r>
            <a:br>
              <a:rPr lang="en-GB" sz="1400" dirty="0">
                <a:effectLst/>
                <a:latin typeface="NeueHaasGroteskText Pro" panose="020B0504020202020204" pitchFamily="34" charset="77"/>
              </a:rPr>
            </a:br>
            <a:endParaRPr lang="en-GB" sz="1400" dirty="0">
              <a:effectLst/>
              <a:latin typeface="NeueHaasGroteskText Pro" panose="020B0504020202020204" pitchFamily="34" charset="77"/>
            </a:endParaRPr>
          </a:p>
        </p:txBody>
      </p:sp>
      <p:sp>
        <p:nvSpPr>
          <p:cNvPr id="4" name="TextBox 3">
            <a:extLst>
              <a:ext uri="{FF2B5EF4-FFF2-40B4-BE49-F238E27FC236}">
                <a16:creationId xmlns:a16="http://schemas.microsoft.com/office/drawing/2014/main" id="{55D48816-33C1-222A-9B3B-AC22FEB5ECEF}"/>
              </a:ext>
            </a:extLst>
          </p:cNvPr>
          <p:cNvSpPr txBox="1"/>
          <p:nvPr/>
        </p:nvSpPr>
        <p:spPr>
          <a:xfrm>
            <a:off x="8787178" y="5829302"/>
            <a:ext cx="3404822" cy="523220"/>
          </a:xfrm>
          <a:prstGeom prst="rect">
            <a:avLst/>
          </a:prstGeom>
          <a:noFill/>
        </p:spPr>
        <p:txBody>
          <a:bodyPr wrap="square">
            <a:spAutoFit/>
          </a:bodyPr>
          <a:lstStyle/>
          <a:p>
            <a:r>
              <a:rPr lang="en-GB" sz="1400" b="1" dirty="0">
                <a:effectLst/>
                <a:latin typeface="NeueHaasGroteskText Pro" panose="020B0504020202020204" pitchFamily="34" charset="77"/>
              </a:rPr>
              <a:t>Latvia</a:t>
            </a:r>
            <a:r>
              <a:rPr lang="en-GB" sz="1400" dirty="0">
                <a:effectLst/>
                <a:latin typeface="NeueHaasGroteskText Pro" panose="020B0504020202020204" pitchFamily="34" charset="77"/>
              </a:rPr>
              <a:t>, Latvian Rural Education </a:t>
            </a:r>
            <a:br>
              <a:rPr lang="en-GB" sz="1400" dirty="0">
                <a:effectLst/>
                <a:latin typeface="NeueHaasGroteskText Pro" panose="020B0504020202020204" pitchFamily="34" charset="77"/>
              </a:rPr>
            </a:br>
            <a:r>
              <a:rPr lang="en-GB" sz="1400" dirty="0">
                <a:effectLst/>
                <a:latin typeface="NeueHaasGroteskText Pro" panose="020B0504020202020204" pitchFamily="34" charset="77"/>
              </a:rPr>
              <a:t>and Consultation Center</a:t>
            </a:r>
          </a:p>
        </p:txBody>
      </p:sp>
      <p:pic>
        <p:nvPicPr>
          <p:cNvPr id="9" name="Picture 8">
            <a:extLst>
              <a:ext uri="{FF2B5EF4-FFF2-40B4-BE49-F238E27FC236}">
                <a16:creationId xmlns:a16="http://schemas.microsoft.com/office/drawing/2014/main" id="{56299F46-9A02-A669-6670-FF1DB45696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346171">
            <a:off x="524783" y="826918"/>
            <a:ext cx="4320000" cy="4320000"/>
          </a:xfrm>
          <a:prstGeom prst="roundRect">
            <a:avLst/>
          </a:prstGeom>
          <a:effectLst>
            <a:softEdge rad="0"/>
          </a:effectLst>
          <a:scene3d>
            <a:camera prst="orthographicFront"/>
            <a:lightRig rig="threePt" dir="t"/>
          </a:scene3d>
          <a:sp3d>
            <a:bevelT h="0"/>
          </a:sp3d>
        </p:spPr>
      </p:pic>
      <p:pic>
        <p:nvPicPr>
          <p:cNvPr id="11" name="Picture 10" descr="A group of children walking on a path&#10;&#10;Description automatically generated">
            <a:extLst>
              <a:ext uri="{FF2B5EF4-FFF2-40B4-BE49-F238E27FC236}">
                <a16:creationId xmlns:a16="http://schemas.microsoft.com/office/drawing/2014/main" id="{C630D0BE-CA57-9775-7C1A-9B9978EE15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05109" y="944080"/>
            <a:ext cx="4320000" cy="4320000"/>
          </a:xfrm>
          <a:prstGeom prst="roundRect">
            <a:avLst/>
          </a:prstGeom>
        </p:spPr>
      </p:pic>
      <p:pic>
        <p:nvPicPr>
          <p:cNvPr id="13" name="Picture 12" descr="A group of people at a table&#10;&#10;Description automatically generated">
            <a:extLst>
              <a:ext uri="{FF2B5EF4-FFF2-40B4-BE49-F238E27FC236}">
                <a16:creationId xmlns:a16="http://schemas.microsoft.com/office/drawing/2014/main" id="{339D1174-E5E8-73C8-C0F2-357DA49827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25564">
            <a:off x="7166288" y="642456"/>
            <a:ext cx="4320000" cy="4320000"/>
          </a:xfrm>
          <a:prstGeom prst="roundRect">
            <a:avLst/>
          </a:prstGeom>
        </p:spPr>
      </p:pic>
    </p:spTree>
    <p:extLst>
      <p:ext uri="{BB962C8B-B14F-4D97-AF65-F5344CB8AC3E}">
        <p14:creationId xmlns:p14="http://schemas.microsoft.com/office/powerpoint/2010/main" val="188951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C0563D-31AF-0B0B-FB23-061093FCD04D}"/>
              </a:ext>
            </a:extLst>
          </p:cNvPr>
          <p:cNvSpPr txBox="1"/>
          <p:nvPr/>
        </p:nvSpPr>
        <p:spPr>
          <a:xfrm>
            <a:off x="783190" y="5829302"/>
            <a:ext cx="3404822" cy="523220"/>
          </a:xfrm>
          <a:prstGeom prst="rect">
            <a:avLst/>
          </a:prstGeom>
          <a:noFill/>
        </p:spPr>
        <p:txBody>
          <a:bodyPr wrap="square">
            <a:spAutoFit/>
          </a:bodyPr>
          <a:lstStyle/>
          <a:p>
            <a:r>
              <a:rPr lang="en-GB" sz="1400" b="1" dirty="0">
                <a:effectLst/>
                <a:latin typeface="NeueHaasGroteskText Pro" panose="020B0504020202020204" pitchFamily="34" charset="77"/>
              </a:rPr>
              <a:t>Career Day in Portugal</a:t>
            </a:r>
            <a:r>
              <a:rPr lang="en-GB" sz="1400" dirty="0">
                <a:effectLst/>
                <a:latin typeface="NeueHaasGroteskText Pro" panose="020B0504020202020204" pitchFamily="34" charset="77"/>
              </a:rPr>
              <a:t>, </a:t>
            </a:r>
            <a:br>
              <a:rPr lang="en-GB" sz="1400" dirty="0">
                <a:effectLst/>
                <a:latin typeface="NeueHaasGroteskText Pro" panose="020B0504020202020204" pitchFamily="34" charset="77"/>
              </a:rPr>
            </a:br>
            <a:r>
              <a:rPr lang="en-GB" sz="1400" dirty="0">
                <a:effectLst/>
                <a:latin typeface="NeueHaasGroteskText Pro" panose="020B0504020202020204" pitchFamily="34" charset="77"/>
              </a:rPr>
              <a:t>Bilbao, Future 4 Food</a:t>
            </a:r>
          </a:p>
        </p:txBody>
      </p:sp>
      <p:sp>
        <p:nvSpPr>
          <p:cNvPr id="3" name="TextBox 2">
            <a:extLst>
              <a:ext uri="{FF2B5EF4-FFF2-40B4-BE49-F238E27FC236}">
                <a16:creationId xmlns:a16="http://schemas.microsoft.com/office/drawing/2014/main" id="{8FA16920-8EC8-2903-99FF-97C9D6A5043E}"/>
              </a:ext>
            </a:extLst>
          </p:cNvPr>
          <p:cNvSpPr txBox="1"/>
          <p:nvPr/>
        </p:nvSpPr>
        <p:spPr>
          <a:xfrm>
            <a:off x="4366362" y="5829302"/>
            <a:ext cx="3404822" cy="523220"/>
          </a:xfrm>
          <a:prstGeom prst="rect">
            <a:avLst/>
          </a:prstGeom>
          <a:noFill/>
        </p:spPr>
        <p:txBody>
          <a:bodyPr wrap="square">
            <a:spAutoFit/>
          </a:bodyPr>
          <a:lstStyle/>
          <a:p>
            <a:r>
              <a:rPr lang="en-GB" sz="1400" b="1" dirty="0">
                <a:latin typeface="NeueHaasGroteskText Pro" panose="020B0504020202020204" pitchFamily="34" charset="77"/>
              </a:rPr>
              <a:t>Farm visit in </a:t>
            </a:r>
            <a:r>
              <a:rPr lang="en-GB" sz="1400" b="1" dirty="0">
                <a:effectLst/>
                <a:latin typeface="NeueHaasGroteskText Pro" panose="020B0504020202020204" pitchFamily="34" charset="77"/>
              </a:rPr>
              <a:t>England</a:t>
            </a:r>
            <a:r>
              <a:rPr lang="en-GB" sz="1400" dirty="0">
                <a:effectLst/>
                <a:latin typeface="NeueHaasGroteskText Pro" panose="020B0504020202020204" pitchFamily="34" charset="77"/>
              </a:rPr>
              <a:t>, </a:t>
            </a:r>
            <a:br>
              <a:rPr lang="en-GB" sz="1400" dirty="0">
                <a:effectLst/>
                <a:latin typeface="NeueHaasGroteskText Pro" panose="020B0504020202020204" pitchFamily="34" charset="77"/>
              </a:rPr>
            </a:br>
            <a:r>
              <a:rPr lang="en-GB" sz="1400" dirty="0">
                <a:effectLst/>
                <a:latin typeface="NeueHaasGroteskText Pro" panose="020B0504020202020204" pitchFamily="34" charset="77"/>
              </a:rPr>
              <a:t>Bracknell, LEAF Education</a:t>
            </a:r>
          </a:p>
        </p:txBody>
      </p:sp>
      <p:sp>
        <p:nvSpPr>
          <p:cNvPr id="4" name="TextBox 3">
            <a:extLst>
              <a:ext uri="{FF2B5EF4-FFF2-40B4-BE49-F238E27FC236}">
                <a16:creationId xmlns:a16="http://schemas.microsoft.com/office/drawing/2014/main" id="{43068935-D010-795E-5585-A734865B7E79}"/>
              </a:ext>
            </a:extLst>
          </p:cNvPr>
          <p:cNvSpPr txBox="1"/>
          <p:nvPr/>
        </p:nvSpPr>
        <p:spPr>
          <a:xfrm>
            <a:off x="8787178" y="5829302"/>
            <a:ext cx="3404822" cy="523220"/>
          </a:xfrm>
          <a:prstGeom prst="rect">
            <a:avLst/>
          </a:prstGeom>
          <a:noFill/>
        </p:spPr>
        <p:txBody>
          <a:bodyPr wrap="square">
            <a:spAutoFit/>
          </a:bodyPr>
          <a:lstStyle/>
          <a:p>
            <a:r>
              <a:rPr lang="en-GB" sz="1400" b="1" dirty="0">
                <a:effectLst/>
                <a:latin typeface="NeueHaasGroteskText Pro" panose="020B0504020202020204" pitchFamily="34" charset="77"/>
              </a:rPr>
              <a:t>Student workshop in Hungary</a:t>
            </a:r>
            <a:r>
              <a:rPr lang="en-GB" sz="1400" dirty="0">
                <a:effectLst/>
                <a:latin typeface="NeueHaasGroteskText Pro" panose="020B0504020202020204" pitchFamily="34" charset="77"/>
              </a:rPr>
              <a:t>, Budapest, Planteen </a:t>
            </a:r>
          </a:p>
        </p:txBody>
      </p:sp>
      <p:pic>
        <p:nvPicPr>
          <p:cNvPr id="8" name="Picture 7" descr="A group of people standing around a machine&#10;&#10;Description automatically generated">
            <a:extLst>
              <a:ext uri="{FF2B5EF4-FFF2-40B4-BE49-F238E27FC236}">
                <a16:creationId xmlns:a16="http://schemas.microsoft.com/office/drawing/2014/main" id="{23B4FB0C-E0EB-664C-DD8C-A548508273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rot="21370297">
            <a:off x="502305" y="644877"/>
            <a:ext cx="4320000" cy="4320000"/>
          </a:xfrm>
          <a:prstGeom prst="roundRect">
            <a:avLst/>
          </a:prstGeom>
        </p:spPr>
      </p:pic>
      <p:pic>
        <p:nvPicPr>
          <p:cNvPr id="6" name="Picture 5" descr="A group of people in lab coats&#10;&#10;Description automatically generated">
            <a:extLst>
              <a:ext uri="{FF2B5EF4-FFF2-40B4-BE49-F238E27FC236}">
                <a16:creationId xmlns:a16="http://schemas.microsoft.com/office/drawing/2014/main" id="{D9A5A356-4C59-A90B-82BF-D7248311EA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88720" y="1148163"/>
            <a:ext cx="4320000" cy="4320000"/>
          </a:xfrm>
          <a:prstGeom prst="roundRect">
            <a:avLst/>
          </a:prstGeom>
        </p:spPr>
      </p:pic>
      <p:pic>
        <p:nvPicPr>
          <p:cNvPr id="10" name="Picture 9" descr="A group of chefs in a kitchen&#10;&#10;Description automatically generated">
            <a:extLst>
              <a:ext uri="{FF2B5EF4-FFF2-40B4-BE49-F238E27FC236}">
                <a16:creationId xmlns:a16="http://schemas.microsoft.com/office/drawing/2014/main" id="{83A18D4B-F103-E3AC-754D-596C75F61C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713"/>
          <a:stretch/>
        </p:blipFill>
        <p:spPr>
          <a:xfrm rot="243205">
            <a:off x="7377577" y="652757"/>
            <a:ext cx="4320000" cy="4320000"/>
          </a:xfrm>
          <a:prstGeom prst="roundRect">
            <a:avLst/>
          </a:prstGeom>
        </p:spPr>
      </p:pic>
    </p:spTree>
    <p:extLst>
      <p:ext uri="{BB962C8B-B14F-4D97-AF65-F5344CB8AC3E}">
        <p14:creationId xmlns:p14="http://schemas.microsoft.com/office/powerpoint/2010/main" val="26245049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B5ADF4-5DB4-DADF-17E2-76B2FCE8FD16}"/>
              </a:ext>
            </a:extLst>
          </p:cNvPr>
          <p:cNvSpPr txBox="1"/>
          <p:nvPr/>
        </p:nvSpPr>
        <p:spPr>
          <a:xfrm>
            <a:off x="534132" y="518718"/>
            <a:ext cx="8108705" cy="553998"/>
          </a:xfrm>
          <a:prstGeom prst="rect">
            <a:avLst/>
          </a:prstGeom>
          <a:noFill/>
        </p:spPr>
        <p:txBody>
          <a:bodyPr wrap="square">
            <a:spAutoFit/>
          </a:bodyPr>
          <a:lstStyle/>
          <a:p>
            <a:r>
              <a:rPr lang="en-GB" sz="3000" dirty="0">
                <a:effectLst/>
                <a:latin typeface="Feature Display" pitchFamily="2" charset="77"/>
              </a:rPr>
              <a:t>About our </a:t>
            </a:r>
            <a:r>
              <a:rPr lang="en-GB" sz="3000" b="1" dirty="0">
                <a:effectLst/>
                <a:latin typeface="Feature Display" pitchFamily="2" charset="77"/>
              </a:rPr>
              <a:t>lesson plans</a:t>
            </a:r>
          </a:p>
        </p:txBody>
      </p:sp>
      <p:sp>
        <p:nvSpPr>
          <p:cNvPr id="4" name="TextBox 3">
            <a:extLst>
              <a:ext uri="{FF2B5EF4-FFF2-40B4-BE49-F238E27FC236}">
                <a16:creationId xmlns:a16="http://schemas.microsoft.com/office/drawing/2014/main" id="{3244E7E4-27A4-2238-B56A-52F0DA2EA962}"/>
              </a:ext>
            </a:extLst>
          </p:cNvPr>
          <p:cNvSpPr txBox="1"/>
          <p:nvPr/>
        </p:nvSpPr>
        <p:spPr>
          <a:xfrm>
            <a:off x="534132" y="1625397"/>
            <a:ext cx="6099716" cy="4524315"/>
          </a:xfrm>
          <a:prstGeom prst="rect">
            <a:avLst/>
          </a:prstGeom>
          <a:noFill/>
        </p:spPr>
        <p:txBody>
          <a:bodyPr wrap="square">
            <a:spAutoFit/>
          </a:bodyPr>
          <a:lstStyle/>
          <a:p>
            <a:r>
              <a:rPr lang="en-GB" b="1" dirty="0">
                <a:effectLst/>
                <a:latin typeface="NeueHaasGroteskText Pro" panose="020B0504020202020204" pitchFamily="34" charset="77"/>
              </a:rPr>
              <a:t>√</a:t>
            </a:r>
            <a:r>
              <a:rPr lang="en-GB" dirty="0">
                <a:effectLst/>
                <a:latin typeface="NeueHaasGroteskText Pro" panose="020B0504020202020204" pitchFamily="34" charset="77"/>
              </a:rPr>
              <a:t>    </a:t>
            </a:r>
            <a:r>
              <a:rPr lang="en-GB" b="1" dirty="0">
                <a:effectLst/>
                <a:latin typeface="NeueHaasGroteskText Pro" panose="020B0504020202020204" pitchFamily="34" charset="77"/>
              </a:rPr>
              <a:t>Downloadable</a:t>
            </a:r>
            <a:r>
              <a:rPr lang="en-GB" dirty="0">
                <a:effectLst/>
                <a:latin typeface="NeueHaasGroteskText Pro" panose="020B0504020202020204" pitchFamily="34" charset="77"/>
              </a:rPr>
              <a:t> lesson plans</a:t>
            </a:r>
          </a:p>
          <a:p>
            <a:endParaRPr lang="en-GB" dirty="0">
              <a:effectLst/>
              <a:latin typeface="NeueHaasGroteskText Pro" panose="020B0504020202020204" pitchFamily="34" charset="77"/>
            </a:endParaRPr>
          </a:p>
          <a:p>
            <a:r>
              <a:rPr lang="en-GB" b="1" dirty="0">
                <a:effectLst/>
                <a:latin typeface="NeueHaasGroteskText Pro" panose="020B0504020202020204" pitchFamily="34" charset="77"/>
              </a:rPr>
              <a:t>√    Online tools, videos</a:t>
            </a:r>
            <a:r>
              <a:rPr lang="en-GB" dirty="0">
                <a:effectLst/>
                <a:latin typeface="NeueHaasGroteskText Pro" panose="020B0504020202020204" pitchFamily="34" charset="77"/>
              </a:rPr>
              <a:t>, handouts, </a:t>
            </a:r>
            <a:br>
              <a:rPr lang="en-GB" dirty="0">
                <a:effectLst/>
                <a:latin typeface="NeueHaasGroteskText Pro" panose="020B0504020202020204" pitchFamily="34" charset="77"/>
              </a:rPr>
            </a:br>
            <a:r>
              <a:rPr lang="en-GB" dirty="0">
                <a:effectLst/>
                <a:latin typeface="NeueHaasGroteskText Pro" panose="020B0504020202020204" pitchFamily="34" charset="77"/>
              </a:rPr>
              <a:t>      supporting materials</a:t>
            </a:r>
          </a:p>
          <a:p>
            <a:endParaRPr lang="en-GB" dirty="0">
              <a:effectLst/>
              <a:latin typeface="NeueHaasGroteskText Pro" panose="020B0504020202020204" pitchFamily="34" charset="77"/>
            </a:endParaRPr>
          </a:p>
          <a:p>
            <a:r>
              <a:rPr lang="en-GB" b="1" dirty="0">
                <a:effectLst/>
                <a:latin typeface="NeueHaasGroteskText Pro" panose="020B0504020202020204" pitchFamily="34" charset="77"/>
              </a:rPr>
              <a:t>√    </a:t>
            </a:r>
            <a:r>
              <a:rPr lang="en-GB" dirty="0">
                <a:effectLst/>
                <a:latin typeface="NeueHaasGroteskText Pro" panose="020B0504020202020204" pitchFamily="34" charset="77"/>
              </a:rPr>
              <a:t>Target group: </a:t>
            </a:r>
            <a:r>
              <a:rPr lang="en-GB" b="1" dirty="0">
                <a:effectLst/>
                <a:latin typeface="NeueHaasGroteskText Pro" panose="020B0504020202020204" pitchFamily="34" charset="77"/>
              </a:rPr>
              <a:t>6-18 years</a:t>
            </a:r>
          </a:p>
          <a:p>
            <a:endParaRPr lang="en-GB" dirty="0">
              <a:effectLst/>
              <a:latin typeface="NeueHaasGroteskText Pro" panose="020B0504020202020204" pitchFamily="34" charset="77"/>
            </a:endParaRPr>
          </a:p>
          <a:p>
            <a:r>
              <a:rPr lang="en-GB" b="1" dirty="0">
                <a:effectLst/>
                <a:latin typeface="NeueHaasGroteskText Pro" panose="020B0504020202020204" pitchFamily="34" charset="77"/>
              </a:rPr>
              <a:t>√    </a:t>
            </a:r>
            <a:r>
              <a:rPr lang="en-GB" dirty="0">
                <a:effectLst/>
                <a:latin typeface="NeueHaasGroteskText Pro" panose="020B0504020202020204" pitchFamily="34" charset="77"/>
              </a:rPr>
              <a:t>Focusing on </a:t>
            </a:r>
            <a:r>
              <a:rPr lang="en-GB" b="1" dirty="0">
                <a:effectLst/>
                <a:latin typeface="NeueHaasGroteskText Pro" panose="020B0504020202020204" pitchFamily="34" charset="77"/>
              </a:rPr>
              <a:t>critical and </a:t>
            </a:r>
            <a:br>
              <a:rPr lang="en-GB" b="1" dirty="0">
                <a:effectLst/>
                <a:latin typeface="NeueHaasGroteskText Pro" panose="020B0504020202020204" pitchFamily="34" charset="77"/>
              </a:rPr>
            </a:br>
            <a:r>
              <a:rPr lang="en-GB" b="1" dirty="0">
                <a:effectLst/>
                <a:latin typeface="NeueHaasGroteskText Pro" panose="020B0504020202020204" pitchFamily="34" charset="77"/>
              </a:rPr>
              <a:t>      systems thinking skills</a:t>
            </a:r>
          </a:p>
          <a:p>
            <a:endParaRPr lang="en-GB" dirty="0">
              <a:effectLst/>
              <a:latin typeface="NeueHaasGroteskText Pro" panose="020B0504020202020204" pitchFamily="34" charset="77"/>
            </a:endParaRPr>
          </a:p>
          <a:p>
            <a:r>
              <a:rPr lang="en-GB" b="1" dirty="0">
                <a:effectLst/>
                <a:latin typeface="NeueHaasGroteskText Pro" panose="020B0504020202020204" pitchFamily="34" charset="77"/>
              </a:rPr>
              <a:t>√    </a:t>
            </a:r>
            <a:r>
              <a:rPr lang="en-GB" dirty="0">
                <a:effectLst/>
                <a:latin typeface="NeueHaasGroteskText Pro" panose="020B0504020202020204" pitchFamily="34" charset="77"/>
              </a:rPr>
              <a:t>Challenge-based</a:t>
            </a:r>
          </a:p>
          <a:p>
            <a:endParaRPr lang="en-GB" dirty="0">
              <a:effectLst/>
              <a:latin typeface="NeueHaasGroteskText Pro" panose="020B0504020202020204" pitchFamily="34" charset="77"/>
            </a:endParaRPr>
          </a:p>
          <a:p>
            <a:r>
              <a:rPr lang="en-GB" b="1" dirty="0">
                <a:effectLst/>
                <a:latin typeface="NeueHaasGroteskText Pro" panose="020B0504020202020204" pitchFamily="34" charset="77"/>
              </a:rPr>
              <a:t>√    Cooperative</a:t>
            </a:r>
            <a:r>
              <a:rPr lang="en-GB" dirty="0">
                <a:effectLst/>
                <a:latin typeface="NeueHaasGroteskText Pro" panose="020B0504020202020204" pitchFamily="34" charset="77"/>
              </a:rPr>
              <a:t>, action-oriented, </a:t>
            </a:r>
            <a:br>
              <a:rPr lang="en-GB" dirty="0">
                <a:effectLst/>
                <a:latin typeface="NeueHaasGroteskText Pro" panose="020B0504020202020204" pitchFamily="34" charset="77"/>
              </a:rPr>
            </a:br>
            <a:r>
              <a:rPr lang="en-GB" dirty="0">
                <a:effectLst/>
                <a:latin typeface="NeueHaasGroteskText Pro" panose="020B0504020202020204" pitchFamily="34" charset="77"/>
              </a:rPr>
              <a:t>      playful</a:t>
            </a:r>
          </a:p>
          <a:p>
            <a:endParaRPr lang="en-GB" dirty="0">
              <a:effectLst/>
              <a:latin typeface="NeueHaasGroteskText Pro" panose="020B0504020202020204" pitchFamily="34" charset="77"/>
            </a:endParaRPr>
          </a:p>
          <a:p>
            <a:r>
              <a:rPr lang="en-GB" b="1" dirty="0">
                <a:effectLst/>
                <a:latin typeface="NeueHaasGroteskText Pro" panose="020B0504020202020204" pitchFamily="34" charset="77"/>
              </a:rPr>
              <a:t>√    </a:t>
            </a:r>
            <a:r>
              <a:rPr lang="en-GB" dirty="0">
                <a:effectLst/>
                <a:latin typeface="NeueHaasGroteskText Pro" panose="020B0504020202020204" pitchFamily="34" charset="77"/>
              </a:rPr>
              <a:t>Employing </a:t>
            </a:r>
            <a:r>
              <a:rPr lang="en-GB" b="1" dirty="0">
                <a:effectLst/>
                <a:latin typeface="NeueHaasGroteskText Pro" panose="020B0504020202020204" pitchFamily="34" charset="77"/>
              </a:rPr>
              <a:t>multimedia content</a:t>
            </a:r>
          </a:p>
        </p:txBody>
      </p:sp>
      <p:pic>
        <p:nvPicPr>
          <p:cNvPr id="7" name="Picture 6" descr="A screen shot of a document&#10;&#10;Description automatically generated">
            <a:extLst>
              <a:ext uri="{FF2B5EF4-FFF2-40B4-BE49-F238E27FC236}">
                <a16:creationId xmlns:a16="http://schemas.microsoft.com/office/drawing/2014/main" id="{8418E844-2B16-3880-F4CE-E7A273B2F1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8239">
            <a:off x="7371313" y="855172"/>
            <a:ext cx="4005586" cy="5571641"/>
          </a:xfrm>
          <a:prstGeom prst="rect">
            <a:avLst/>
          </a:prstGeom>
        </p:spPr>
      </p:pic>
      <p:pic>
        <p:nvPicPr>
          <p:cNvPr id="5" name="Picture 4" descr="A screen shot of a chart&#10;&#10;Description automatically generated">
            <a:extLst>
              <a:ext uri="{FF2B5EF4-FFF2-40B4-BE49-F238E27FC236}">
                <a16:creationId xmlns:a16="http://schemas.microsoft.com/office/drawing/2014/main" id="{20B14D8A-5CD6-0597-7F3D-0524A9E097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423719">
            <a:off x="5501000" y="681159"/>
            <a:ext cx="4005586" cy="5571641"/>
          </a:xfrm>
          <a:prstGeom prst="rect">
            <a:avLst/>
          </a:prstGeom>
        </p:spPr>
      </p:pic>
    </p:spTree>
    <p:extLst>
      <p:ext uri="{BB962C8B-B14F-4D97-AF65-F5344CB8AC3E}">
        <p14:creationId xmlns:p14="http://schemas.microsoft.com/office/powerpoint/2010/main" val="1861764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BB09E69D-B5B4-2C0E-CB89-F15BB3B13E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4498" y="654819"/>
            <a:ext cx="9643003" cy="5548361"/>
          </a:xfrm>
          <a:prstGeom prst="rect">
            <a:avLst/>
          </a:prstGeom>
        </p:spPr>
      </p:pic>
    </p:spTree>
    <p:extLst>
      <p:ext uri="{BB962C8B-B14F-4D97-AF65-F5344CB8AC3E}">
        <p14:creationId xmlns:p14="http://schemas.microsoft.com/office/powerpoint/2010/main" val="1333428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6F036B-31A1-6ADD-5E75-5973220F0B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1407" y="606670"/>
            <a:ext cx="9009185" cy="5293819"/>
          </a:xfrm>
          <a:prstGeom prst="rect">
            <a:avLst/>
          </a:prstGeom>
        </p:spPr>
      </p:pic>
      <p:sp>
        <p:nvSpPr>
          <p:cNvPr id="8" name="TextBox 7">
            <a:extLst>
              <a:ext uri="{FF2B5EF4-FFF2-40B4-BE49-F238E27FC236}">
                <a16:creationId xmlns:a16="http://schemas.microsoft.com/office/drawing/2014/main" id="{2708DE29-B5D1-16FE-D4BA-F73391B26B84}"/>
              </a:ext>
            </a:extLst>
          </p:cNvPr>
          <p:cNvSpPr txBox="1"/>
          <p:nvPr/>
        </p:nvSpPr>
        <p:spPr>
          <a:xfrm>
            <a:off x="3047267" y="6066664"/>
            <a:ext cx="6097464" cy="369332"/>
          </a:xfrm>
          <a:prstGeom prst="rect">
            <a:avLst/>
          </a:prstGeom>
          <a:noFill/>
        </p:spPr>
        <p:txBody>
          <a:bodyPr wrap="square">
            <a:spAutoFit/>
          </a:bodyPr>
          <a:lstStyle/>
          <a:p>
            <a:pPr algn="ctr"/>
            <a:r>
              <a:rPr lang="en-IT">
                <a:latin typeface="NeueHaasGroteskText Pro" panose="020B0504020202020204" pitchFamily="34" charset="77"/>
                <a:hlinkClick r:id="rId4"/>
              </a:rPr>
              <a:t>Link to the video</a:t>
            </a:r>
            <a:endParaRPr lang="en-IT">
              <a:latin typeface="NeueHaasGroteskText Pro" panose="020B0504020202020204" pitchFamily="34" charset="77"/>
            </a:endParaRPr>
          </a:p>
        </p:txBody>
      </p:sp>
    </p:spTree>
    <p:extLst>
      <p:ext uri="{BB962C8B-B14F-4D97-AF65-F5344CB8AC3E}">
        <p14:creationId xmlns:p14="http://schemas.microsoft.com/office/powerpoint/2010/main" val="1583282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F89375-FDD6-0A26-5FAB-04D7E974BBE7}"/>
              </a:ext>
            </a:extLst>
          </p:cNvPr>
          <p:cNvSpPr txBox="1"/>
          <p:nvPr/>
        </p:nvSpPr>
        <p:spPr>
          <a:xfrm>
            <a:off x="1783813" y="1052118"/>
            <a:ext cx="6097464" cy="707886"/>
          </a:xfrm>
          <a:prstGeom prst="rect">
            <a:avLst/>
          </a:prstGeom>
          <a:noFill/>
        </p:spPr>
        <p:txBody>
          <a:bodyPr wrap="square">
            <a:spAutoFit/>
          </a:bodyPr>
          <a:lstStyle/>
          <a:p>
            <a:r>
              <a:rPr lang="en-GB" sz="4000" b="1" dirty="0">
                <a:solidFill>
                  <a:schemeClr val="bg1"/>
                </a:solidFill>
                <a:latin typeface="Feature Display" pitchFamily="2" charset="77"/>
              </a:rPr>
              <a:t>Agenda</a:t>
            </a:r>
            <a:endParaRPr lang="en-GB" sz="4000" b="1" dirty="0">
              <a:solidFill>
                <a:schemeClr val="bg1"/>
              </a:solidFill>
              <a:effectLst/>
              <a:latin typeface="Feature Display" pitchFamily="2" charset="77"/>
            </a:endParaRPr>
          </a:p>
        </p:txBody>
      </p:sp>
      <p:sp>
        <p:nvSpPr>
          <p:cNvPr id="5" name="TextBox 4">
            <a:extLst>
              <a:ext uri="{FF2B5EF4-FFF2-40B4-BE49-F238E27FC236}">
                <a16:creationId xmlns:a16="http://schemas.microsoft.com/office/drawing/2014/main" id="{FE87B3E1-8580-FC7C-9A16-3EA8BE559B34}"/>
              </a:ext>
            </a:extLst>
          </p:cNvPr>
          <p:cNvSpPr txBox="1"/>
          <p:nvPr/>
        </p:nvSpPr>
        <p:spPr>
          <a:xfrm>
            <a:off x="1783813" y="1964290"/>
            <a:ext cx="9638567" cy="2641877"/>
          </a:xfrm>
          <a:prstGeom prst="rect">
            <a:avLst/>
          </a:prstGeom>
          <a:noFill/>
        </p:spPr>
        <p:txBody>
          <a:bodyPr wrap="square">
            <a:spAutoFit/>
          </a:bodyPr>
          <a:lstStyle/>
          <a:p>
            <a:pPr marL="76200" lvl="0" algn="l" rtl="0">
              <a:lnSpc>
                <a:spcPct val="150000"/>
              </a:lnSpc>
              <a:spcBef>
                <a:spcPts val="800"/>
              </a:spcBef>
              <a:spcAft>
                <a:spcPts val="0"/>
              </a:spcAft>
              <a:buClr>
                <a:schemeClr val="dk1"/>
              </a:buClr>
              <a:buSzPts val="1600"/>
            </a:pPr>
            <a:r>
              <a:rPr lang="en-US" b="1" dirty="0">
                <a:solidFill>
                  <a:schemeClr val="bg1"/>
                </a:solidFill>
                <a:latin typeface="Neue Haas Grotesk Text Pro"/>
              </a:rPr>
              <a:t>1	</a:t>
            </a:r>
            <a:r>
              <a:rPr lang="en-US" sz="1800" b="1" dirty="0">
                <a:solidFill>
                  <a:schemeClr val="bg1"/>
                </a:solidFill>
                <a:latin typeface="Neue Haas Grotesk Text Pro"/>
              </a:rPr>
              <a:t>Why is there a need for Food Education?</a:t>
            </a:r>
          </a:p>
          <a:p>
            <a:pPr marL="76200" lvl="0" algn="l" rtl="0">
              <a:lnSpc>
                <a:spcPct val="150000"/>
              </a:lnSpc>
              <a:spcBef>
                <a:spcPts val="800"/>
              </a:spcBef>
              <a:spcAft>
                <a:spcPts val="0"/>
              </a:spcAft>
              <a:buClr>
                <a:schemeClr val="dk1"/>
              </a:buClr>
              <a:buSzPts val="1600"/>
            </a:pPr>
            <a:r>
              <a:rPr lang="en-US" sz="1800" b="1" dirty="0">
                <a:solidFill>
                  <a:schemeClr val="bg1"/>
                </a:solidFill>
                <a:latin typeface="Neue Haas Grotesk Text Pro"/>
              </a:rPr>
              <a:t>2	Introduction of EIT Food</a:t>
            </a:r>
          </a:p>
          <a:p>
            <a:pPr marL="76200" lvl="0" algn="l" rtl="0">
              <a:lnSpc>
                <a:spcPct val="150000"/>
              </a:lnSpc>
              <a:spcBef>
                <a:spcPts val="0"/>
              </a:spcBef>
              <a:spcAft>
                <a:spcPts val="0"/>
              </a:spcAft>
              <a:buSzPts val="1600"/>
            </a:pPr>
            <a:r>
              <a:rPr lang="en-US" sz="1800" b="1" dirty="0">
                <a:solidFill>
                  <a:schemeClr val="bg1"/>
                </a:solidFill>
                <a:latin typeface="Neue Haas Grotesk Text Pro"/>
              </a:rPr>
              <a:t>4	Our Learning objectives and Offer</a:t>
            </a:r>
          </a:p>
          <a:p>
            <a:pPr marL="76200" lvl="0" algn="l" rtl="0">
              <a:lnSpc>
                <a:spcPct val="150000"/>
              </a:lnSpc>
              <a:spcBef>
                <a:spcPts val="0"/>
              </a:spcBef>
              <a:spcAft>
                <a:spcPts val="0"/>
              </a:spcAft>
              <a:buSzPts val="1600"/>
            </a:pPr>
            <a:r>
              <a:rPr lang="en-US" sz="1800" b="1" dirty="0">
                <a:solidFill>
                  <a:schemeClr val="bg1"/>
                </a:solidFill>
                <a:latin typeface="Neue Haas Grotesk Text Pro"/>
              </a:rPr>
              <a:t>5	Our Partners and Activities </a:t>
            </a:r>
          </a:p>
          <a:p>
            <a:pPr marL="76200" lvl="0" algn="l" rtl="0">
              <a:lnSpc>
                <a:spcPct val="150000"/>
              </a:lnSpc>
              <a:spcBef>
                <a:spcPts val="0"/>
              </a:spcBef>
              <a:spcAft>
                <a:spcPts val="0"/>
              </a:spcAft>
              <a:buSzPts val="1600"/>
            </a:pPr>
            <a:r>
              <a:rPr lang="en-US" sz="1800" b="1" dirty="0">
                <a:solidFill>
                  <a:schemeClr val="bg1"/>
                </a:solidFill>
                <a:latin typeface="Neue Haas Grotesk Text Pro"/>
              </a:rPr>
              <a:t>6	Our </a:t>
            </a:r>
            <a:r>
              <a:rPr lang="en-US" b="1" dirty="0">
                <a:solidFill>
                  <a:schemeClr val="bg1"/>
                </a:solidFill>
                <a:latin typeface="Neue Haas Grotesk Text Pro"/>
              </a:rPr>
              <a:t>L</a:t>
            </a:r>
            <a:r>
              <a:rPr lang="en-US" sz="1800" b="1" dirty="0">
                <a:solidFill>
                  <a:schemeClr val="bg1"/>
                </a:solidFill>
                <a:latin typeface="Neue Haas Grotesk Text Pro"/>
              </a:rPr>
              <a:t>esson plans</a:t>
            </a:r>
          </a:p>
          <a:p>
            <a:pPr marL="76200" lvl="0" algn="l" rtl="0">
              <a:lnSpc>
                <a:spcPct val="150000"/>
              </a:lnSpc>
              <a:spcBef>
                <a:spcPts val="0"/>
              </a:spcBef>
              <a:spcAft>
                <a:spcPts val="0"/>
              </a:spcAft>
              <a:buSzPts val="1600"/>
            </a:pPr>
            <a:r>
              <a:rPr lang="en-US" sz="1800" b="1" dirty="0">
                <a:solidFill>
                  <a:schemeClr val="bg1"/>
                </a:solidFill>
                <a:latin typeface="Neue Haas Grotesk Text Pro"/>
              </a:rPr>
              <a:t>8	Discussion about Implementation</a:t>
            </a:r>
          </a:p>
        </p:txBody>
      </p:sp>
    </p:spTree>
    <p:extLst>
      <p:ext uri="{BB962C8B-B14F-4D97-AF65-F5344CB8AC3E}">
        <p14:creationId xmlns:p14="http://schemas.microsoft.com/office/powerpoint/2010/main" val="1381305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26C783-7874-8907-7C90-AAFDEADEA6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390" y="520562"/>
            <a:ext cx="5243593" cy="2970431"/>
          </a:xfrm>
          <a:prstGeom prst="rect">
            <a:avLst/>
          </a:prstGeom>
        </p:spPr>
      </p:pic>
      <p:pic>
        <p:nvPicPr>
          <p:cNvPr id="5" name="Picture 4">
            <a:extLst>
              <a:ext uri="{FF2B5EF4-FFF2-40B4-BE49-F238E27FC236}">
                <a16:creationId xmlns:a16="http://schemas.microsoft.com/office/drawing/2014/main" id="{31495CAD-BCCE-762A-65C4-245B7B4887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80502" y="3378165"/>
            <a:ext cx="5243593" cy="2970431"/>
          </a:xfrm>
          <a:prstGeom prst="rect">
            <a:avLst/>
          </a:prstGeom>
        </p:spPr>
      </p:pic>
      <p:pic>
        <p:nvPicPr>
          <p:cNvPr id="7" name="Picture 6">
            <a:extLst>
              <a:ext uri="{FF2B5EF4-FFF2-40B4-BE49-F238E27FC236}">
                <a16:creationId xmlns:a16="http://schemas.microsoft.com/office/drawing/2014/main" id="{F972AA66-F3B9-C589-B2B6-D27A465610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1375" y="3362665"/>
            <a:ext cx="5243593" cy="2970431"/>
          </a:xfrm>
          <a:prstGeom prst="rect">
            <a:avLst/>
          </a:prstGeom>
        </p:spPr>
      </p:pic>
      <p:pic>
        <p:nvPicPr>
          <p:cNvPr id="9" name="Picture 8">
            <a:extLst>
              <a:ext uri="{FF2B5EF4-FFF2-40B4-BE49-F238E27FC236}">
                <a16:creationId xmlns:a16="http://schemas.microsoft.com/office/drawing/2014/main" id="{620A96A1-24E8-3A4E-D4DD-2E70C84A80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80502" y="520562"/>
            <a:ext cx="5243593" cy="2970431"/>
          </a:xfrm>
          <a:prstGeom prst="rect">
            <a:avLst/>
          </a:prstGeom>
        </p:spPr>
      </p:pic>
    </p:spTree>
    <p:extLst>
      <p:ext uri="{BB962C8B-B14F-4D97-AF65-F5344CB8AC3E}">
        <p14:creationId xmlns:p14="http://schemas.microsoft.com/office/powerpoint/2010/main" val="3734676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50E146-6BFF-33A4-4FAD-99F0A50552A2}"/>
              </a:ext>
            </a:extLst>
          </p:cNvPr>
          <p:cNvSpPr txBox="1"/>
          <p:nvPr/>
        </p:nvSpPr>
        <p:spPr>
          <a:xfrm>
            <a:off x="534133" y="518718"/>
            <a:ext cx="4549312" cy="1015663"/>
          </a:xfrm>
          <a:prstGeom prst="rect">
            <a:avLst/>
          </a:prstGeom>
          <a:noFill/>
        </p:spPr>
        <p:txBody>
          <a:bodyPr wrap="square">
            <a:spAutoFit/>
          </a:bodyPr>
          <a:lstStyle/>
          <a:p>
            <a:r>
              <a:rPr lang="en-GB" sz="3000" dirty="0">
                <a:effectLst/>
                <a:latin typeface="Feature Display" pitchFamily="2" charset="77"/>
              </a:rPr>
              <a:t>How to use our </a:t>
            </a:r>
            <a:br>
              <a:rPr lang="en-GB" sz="3000" dirty="0">
                <a:effectLst/>
                <a:latin typeface="Feature Display" pitchFamily="2" charset="77"/>
              </a:rPr>
            </a:br>
            <a:r>
              <a:rPr lang="en-GB" sz="3000" b="1" dirty="0">
                <a:effectLst/>
                <a:latin typeface="Feature Display" pitchFamily="2" charset="77"/>
              </a:rPr>
              <a:t>Lesson plans</a:t>
            </a:r>
            <a:endParaRPr lang="en-GB" sz="3000" dirty="0">
              <a:effectLst/>
              <a:latin typeface="Feature Display" pitchFamily="2" charset="77"/>
            </a:endParaRPr>
          </a:p>
        </p:txBody>
      </p:sp>
      <p:pic>
        <p:nvPicPr>
          <p:cNvPr id="4" name="Picture 3">
            <a:extLst>
              <a:ext uri="{FF2B5EF4-FFF2-40B4-BE49-F238E27FC236}">
                <a16:creationId xmlns:a16="http://schemas.microsoft.com/office/drawing/2014/main" id="{FE38DCA5-2CD4-6B14-C423-830D287794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8557" y="498558"/>
            <a:ext cx="4731668" cy="2949538"/>
          </a:xfrm>
          <a:prstGeom prst="rect">
            <a:avLst/>
          </a:prstGeom>
        </p:spPr>
      </p:pic>
      <p:pic>
        <p:nvPicPr>
          <p:cNvPr id="6" name="Picture 5">
            <a:extLst>
              <a:ext uri="{FF2B5EF4-FFF2-40B4-BE49-F238E27FC236}">
                <a16:creationId xmlns:a16="http://schemas.microsoft.com/office/drawing/2014/main" id="{BEA6FA63-9507-BF31-4633-DF50A1C8F2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08557" y="3429000"/>
            <a:ext cx="4731668" cy="2949538"/>
          </a:xfrm>
          <a:prstGeom prst="rect">
            <a:avLst/>
          </a:prstGeom>
        </p:spPr>
      </p:pic>
      <p:pic>
        <p:nvPicPr>
          <p:cNvPr id="8" name="Picture 7">
            <a:extLst>
              <a:ext uri="{FF2B5EF4-FFF2-40B4-BE49-F238E27FC236}">
                <a16:creationId xmlns:a16="http://schemas.microsoft.com/office/drawing/2014/main" id="{CF0D32A1-95F1-0364-22E7-0BE239D09D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996" y="2288267"/>
            <a:ext cx="3474004" cy="4175002"/>
          </a:xfrm>
          <a:prstGeom prst="rect">
            <a:avLst/>
          </a:prstGeom>
        </p:spPr>
      </p:pic>
      <p:pic>
        <p:nvPicPr>
          <p:cNvPr id="10" name="Picture 9">
            <a:extLst>
              <a:ext uri="{FF2B5EF4-FFF2-40B4-BE49-F238E27FC236}">
                <a16:creationId xmlns:a16="http://schemas.microsoft.com/office/drawing/2014/main" id="{44752F2E-F4DC-96A9-D412-C0783BF6F5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24399" y="2288267"/>
            <a:ext cx="3474004" cy="4175002"/>
          </a:xfrm>
          <a:prstGeom prst="rect">
            <a:avLst/>
          </a:prstGeom>
        </p:spPr>
      </p:pic>
    </p:spTree>
    <p:extLst>
      <p:ext uri="{BB962C8B-B14F-4D97-AF65-F5344CB8AC3E}">
        <p14:creationId xmlns:p14="http://schemas.microsoft.com/office/powerpoint/2010/main" val="3862892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81D99A-0F4F-E486-1AB3-81196654816F}"/>
              </a:ext>
            </a:extLst>
          </p:cNvPr>
          <p:cNvSpPr txBox="1"/>
          <p:nvPr/>
        </p:nvSpPr>
        <p:spPr>
          <a:xfrm>
            <a:off x="534132" y="518718"/>
            <a:ext cx="8108705" cy="1938992"/>
          </a:xfrm>
          <a:prstGeom prst="rect">
            <a:avLst/>
          </a:prstGeom>
          <a:noFill/>
        </p:spPr>
        <p:txBody>
          <a:bodyPr wrap="square">
            <a:spAutoFit/>
          </a:bodyPr>
          <a:lstStyle/>
          <a:p>
            <a:r>
              <a:rPr lang="en-GB" sz="4000" b="1" dirty="0">
                <a:effectLst/>
                <a:latin typeface="Feature Display" pitchFamily="2" charset="77"/>
              </a:rPr>
              <a:t>Discussion about </a:t>
            </a:r>
            <a:br>
              <a:rPr lang="en-GB" sz="4000" b="1" dirty="0">
                <a:effectLst/>
                <a:latin typeface="Feature Display" pitchFamily="2" charset="77"/>
              </a:rPr>
            </a:br>
            <a:r>
              <a:rPr lang="en-GB" sz="4000" b="1" dirty="0">
                <a:effectLst/>
                <a:latin typeface="Feature Display" pitchFamily="2" charset="77"/>
              </a:rPr>
              <a:t>Implementation </a:t>
            </a:r>
          </a:p>
          <a:p>
            <a:r>
              <a:rPr lang="en-GB" sz="4000" b="1" dirty="0">
                <a:latin typeface="Feature Display" pitchFamily="2" charset="77"/>
              </a:rPr>
              <a:t>and Q&amp;A</a:t>
            </a:r>
            <a:endParaRPr lang="en-GB" sz="4000" b="1" dirty="0">
              <a:effectLst/>
              <a:latin typeface="Feature Display" pitchFamily="2" charset="77"/>
            </a:endParaRPr>
          </a:p>
        </p:txBody>
      </p:sp>
    </p:spTree>
    <p:extLst>
      <p:ext uri="{BB962C8B-B14F-4D97-AF65-F5344CB8AC3E}">
        <p14:creationId xmlns:p14="http://schemas.microsoft.com/office/powerpoint/2010/main" val="439176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9F89C5-44B7-BD14-0142-1534F6ADCB59}"/>
              </a:ext>
            </a:extLst>
          </p:cNvPr>
          <p:cNvSpPr txBox="1"/>
          <p:nvPr/>
        </p:nvSpPr>
        <p:spPr>
          <a:xfrm>
            <a:off x="727563" y="1536174"/>
            <a:ext cx="8618660" cy="2900409"/>
          </a:xfrm>
          <a:prstGeom prst="rect">
            <a:avLst/>
          </a:prstGeom>
          <a:noFill/>
        </p:spPr>
        <p:txBody>
          <a:bodyPr wrap="square">
            <a:spAutoFit/>
          </a:bodyPr>
          <a:lstStyle/>
          <a:p>
            <a:pPr>
              <a:buClr>
                <a:schemeClr val="dk1"/>
              </a:buClr>
              <a:buSzPts val="3000"/>
            </a:pPr>
            <a:r>
              <a:rPr lang="en-US" sz="6000" dirty="0">
                <a:solidFill>
                  <a:schemeClr val="tx1"/>
                </a:solidFill>
                <a:latin typeface="Feature Deck" pitchFamily="2" charset="77"/>
              </a:rPr>
              <a:t>Why is there a need </a:t>
            </a:r>
            <a:br>
              <a:rPr lang="en-US" sz="6000" dirty="0">
                <a:solidFill>
                  <a:schemeClr val="tx1"/>
                </a:solidFill>
                <a:latin typeface="Feature Deck" pitchFamily="2" charset="77"/>
              </a:rPr>
            </a:br>
            <a:r>
              <a:rPr lang="en-US" sz="6000" dirty="0">
                <a:solidFill>
                  <a:schemeClr val="tx1"/>
                </a:solidFill>
                <a:latin typeface="Feature Deck" pitchFamily="2" charset="77"/>
              </a:rPr>
              <a:t>fo</a:t>
            </a:r>
            <a:r>
              <a:rPr lang="en-US" sz="6000" dirty="0">
                <a:latin typeface="Feature Deck" pitchFamily="2" charset="77"/>
              </a:rPr>
              <a:t>r </a:t>
            </a:r>
            <a:r>
              <a:rPr lang="en-US" sz="6000" b="1" dirty="0">
                <a:latin typeface="Feature Deck" pitchFamily="2" charset="77"/>
              </a:rPr>
              <a:t>Food Education?</a:t>
            </a:r>
            <a:r>
              <a:rPr lang="en-US" sz="6000" b="1" dirty="0">
                <a:solidFill>
                  <a:schemeClr val="tx1"/>
                </a:solidFill>
                <a:latin typeface="Feature Deck" pitchFamily="2" charset="77"/>
              </a:rPr>
              <a:t> </a:t>
            </a:r>
            <a:endParaRPr lang="en-US" sz="6000" b="1" dirty="0">
              <a:solidFill>
                <a:schemeClr val="tx1"/>
              </a:solidFill>
              <a:highlight>
                <a:srgbClr val="E8AD47"/>
              </a:highlight>
              <a:latin typeface="Feature Deck" pitchFamily="2" charset="77"/>
            </a:endParaRPr>
          </a:p>
          <a:p>
            <a:pPr marL="0" marR="0" lvl="0" indent="0" algn="l" rtl="0">
              <a:lnSpc>
                <a:spcPct val="110740"/>
              </a:lnSpc>
              <a:spcBef>
                <a:spcPts val="0"/>
              </a:spcBef>
              <a:spcAft>
                <a:spcPts val="0"/>
              </a:spcAft>
              <a:buClr>
                <a:srgbClr val="000000"/>
              </a:buClr>
              <a:buSzPts val="3668"/>
              <a:buFont typeface="Arial"/>
              <a:buNone/>
            </a:pPr>
            <a:endParaRPr lang="en-US" sz="6000" b="1" dirty="0">
              <a:solidFill>
                <a:srgbClr val="23445F"/>
              </a:solidFill>
              <a:latin typeface="Neue Haas Grotesk Text Pro"/>
            </a:endParaRPr>
          </a:p>
        </p:txBody>
      </p:sp>
      <p:pic>
        <p:nvPicPr>
          <p:cNvPr id="3" name="Graphic 2">
            <a:extLst>
              <a:ext uri="{FF2B5EF4-FFF2-40B4-BE49-F238E27FC236}">
                <a16:creationId xmlns:a16="http://schemas.microsoft.com/office/drawing/2014/main" id="{DCA31358-37C9-62A2-B296-3B89D4D1A5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4496" y="425269"/>
            <a:ext cx="5766288" cy="5766288"/>
          </a:xfrm>
          <a:prstGeom prst="rect">
            <a:avLst/>
          </a:prstGeom>
        </p:spPr>
      </p:pic>
    </p:spTree>
    <p:extLst>
      <p:ext uri="{BB962C8B-B14F-4D97-AF65-F5344CB8AC3E}">
        <p14:creationId xmlns:p14="http://schemas.microsoft.com/office/powerpoint/2010/main" val="1528259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9746C0-5AE2-0D5D-2CEC-77F5980E29F3}"/>
              </a:ext>
            </a:extLst>
          </p:cNvPr>
          <p:cNvSpPr txBox="1"/>
          <p:nvPr/>
        </p:nvSpPr>
        <p:spPr>
          <a:xfrm>
            <a:off x="674809" y="518719"/>
            <a:ext cx="4303591" cy="892552"/>
          </a:xfrm>
          <a:prstGeom prst="rect">
            <a:avLst/>
          </a:prstGeom>
          <a:noFill/>
        </p:spPr>
        <p:txBody>
          <a:bodyPr wrap="square">
            <a:spAutoFit/>
          </a:bodyPr>
          <a:lstStyle/>
          <a:p>
            <a:r>
              <a:rPr lang="en-GB" sz="3200" b="1" dirty="0">
                <a:effectLst/>
                <a:latin typeface="Feature Display" pitchFamily="2" charset="77"/>
              </a:rPr>
              <a:t>Overweight population</a:t>
            </a:r>
            <a:br>
              <a:rPr lang="en-GB" sz="3200" b="1" dirty="0">
                <a:effectLst/>
                <a:latin typeface="Feature Display" pitchFamily="2" charset="77"/>
              </a:rPr>
            </a:br>
            <a:r>
              <a:rPr lang="en-GB" sz="2000" dirty="0">
                <a:effectLst/>
                <a:latin typeface="Neue Haas Grotesk Text Pro" panose="020B0504020202020204" pitchFamily="34" charset="77"/>
              </a:rPr>
              <a:t>% of adult population, 2019</a:t>
            </a:r>
          </a:p>
        </p:txBody>
      </p:sp>
      <p:sp>
        <p:nvSpPr>
          <p:cNvPr id="4" name="TextBox 3">
            <a:extLst>
              <a:ext uri="{FF2B5EF4-FFF2-40B4-BE49-F238E27FC236}">
                <a16:creationId xmlns:a16="http://schemas.microsoft.com/office/drawing/2014/main" id="{DEECF551-717E-E678-C8C0-34F37EE34D80}"/>
              </a:ext>
            </a:extLst>
          </p:cNvPr>
          <p:cNvSpPr txBox="1"/>
          <p:nvPr/>
        </p:nvSpPr>
        <p:spPr>
          <a:xfrm>
            <a:off x="674809" y="5969950"/>
            <a:ext cx="2982791" cy="323165"/>
          </a:xfrm>
          <a:prstGeom prst="rect">
            <a:avLst/>
          </a:prstGeom>
          <a:noFill/>
        </p:spPr>
        <p:txBody>
          <a:bodyPr wrap="square">
            <a:spAutoFit/>
          </a:bodyPr>
          <a:lstStyle/>
          <a:p>
            <a:r>
              <a:rPr lang="en-GB" sz="1500" dirty="0">
                <a:effectLst/>
                <a:latin typeface="Neue Haas Grotesk Text Pro" panose="020B0504020202020204" pitchFamily="34" charset="77"/>
              </a:rPr>
              <a:t>Source: Eurostat</a:t>
            </a:r>
          </a:p>
        </p:txBody>
      </p:sp>
      <p:sp>
        <p:nvSpPr>
          <p:cNvPr id="5" name="TextBox 4">
            <a:extLst>
              <a:ext uri="{FF2B5EF4-FFF2-40B4-BE49-F238E27FC236}">
                <a16:creationId xmlns:a16="http://schemas.microsoft.com/office/drawing/2014/main" id="{CC0170C0-A56C-EFF6-1EBD-96CE56951591}"/>
              </a:ext>
            </a:extLst>
          </p:cNvPr>
          <p:cNvSpPr txBox="1"/>
          <p:nvPr/>
        </p:nvSpPr>
        <p:spPr>
          <a:xfrm>
            <a:off x="563049" y="1575725"/>
            <a:ext cx="3206311" cy="1594622"/>
          </a:xfrm>
          <a:prstGeom prst="rect">
            <a:avLst/>
          </a:prstGeom>
          <a:noFill/>
          <a:ln w="12700">
            <a:solidFill>
              <a:schemeClr val="accent1"/>
            </a:solidFill>
          </a:ln>
        </p:spPr>
        <p:style>
          <a:lnRef idx="2">
            <a:schemeClr val="dk1"/>
          </a:lnRef>
          <a:fillRef idx="1">
            <a:schemeClr val="lt1"/>
          </a:fillRef>
          <a:effectRef idx="0">
            <a:schemeClr val="dk1"/>
          </a:effectRef>
          <a:fontRef idx="minor">
            <a:schemeClr val="dk1"/>
          </a:fontRef>
        </p:style>
        <p:txBody>
          <a:bodyPr wrap="square" lIns="180000" tIns="180000" rIns="180000" bIns="180000" rtlCol="0">
            <a:spAutoFit/>
          </a:bodyPr>
          <a:lstStyle/>
          <a:p>
            <a:r>
              <a:rPr lang="en-GB" sz="1600" b="1" dirty="0">
                <a:effectLst/>
                <a:latin typeface="Neue Haas Grotesk Text Pro" panose="020B0504020202020204" pitchFamily="34" charset="77"/>
              </a:rPr>
              <a:t>European Union </a:t>
            </a:r>
            <a:r>
              <a:rPr lang="en-GB" sz="1600" dirty="0">
                <a:effectLst/>
                <a:latin typeface="Neue Haas Grotesk Text Pro" panose="020B0504020202020204" pitchFamily="34" charset="77"/>
              </a:rPr>
              <a:t>53%</a:t>
            </a:r>
            <a:br>
              <a:rPr lang="en-GB" sz="1600" dirty="0">
                <a:effectLst/>
                <a:latin typeface="Neue Haas Grotesk Text Pro" panose="020B0504020202020204" pitchFamily="34" charset="77"/>
              </a:rPr>
            </a:br>
            <a:br>
              <a:rPr lang="en-GB" sz="1600" dirty="0">
                <a:effectLst/>
                <a:latin typeface="Neue Haas Grotesk Text Pro" panose="020B0504020202020204" pitchFamily="34" charset="77"/>
              </a:rPr>
            </a:br>
            <a:r>
              <a:rPr lang="en-GB" sz="1600" dirty="0">
                <a:effectLst/>
                <a:latin typeface="Neue Haas Grotesk Text Pro" panose="020B0504020202020204" pitchFamily="34" charset="77"/>
              </a:rPr>
              <a:t>Body mass index is calculated </a:t>
            </a:r>
            <a:br>
              <a:rPr lang="en-GB" sz="1600" dirty="0">
                <a:effectLst/>
                <a:latin typeface="Neue Haas Grotesk Text Pro" panose="020B0504020202020204" pitchFamily="34" charset="77"/>
              </a:rPr>
            </a:br>
            <a:r>
              <a:rPr lang="en-GB" sz="1600" dirty="0">
                <a:effectLst/>
                <a:latin typeface="Neue Haas Grotesk Text Pro" panose="020B0504020202020204" pitchFamily="34" charset="77"/>
              </a:rPr>
              <a:t>as person’s weight divided </a:t>
            </a:r>
            <a:br>
              <a:rPr lang="en-GB" sz="1600" dirty="0">
                <a:effectLst/>
                <a:latin typeface="Neue Haas Grotesk Text Pro" panose="020B0504020202020204" pitchFamily="34" charset="77"/>
              </a:rPr>
            </a:br>
            <a:r>
              <a:rPr lang="en-GB" sz="1600" dirty="0">
                <a:effectLst/>
                <a:latin typeface="Neue Haas Grotesk Text Pro" panose="020B0504020202020204" pitchFamily="34" charset="77"/>
              </a:rPr>
              <a:t>by the square of height</a:t>
            </a:r>
          </a:p>
        </p:txBody>
      </p:sp>
    </p:spTree>
    <p:extLst>
      <p:ext uri="{BB962C8B-B14F-4D97-AF65-F5344CB8AC3E}">
        <p14:creationId xmlns:p14="http://schemas.microsoft.com/office/powerpoint/2010/main" val="2524576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F3E5ED-5ECF-DD04-538E-871A16AB48BC}"/>
              </a:ext>
            </a:extLst>
          </p:cNvPr>
          <p:cNvSpPr txBox="1"/>
          <p:nvPr/>
        </p:nvSpPr>
        <p:spPr>
          <a:xfrm>
            <a:off x="674809" y="518719"/>
            <a:ext cx="4303591" cy="892552"/>
          </a:xfrm>
          <a:prstGeom prst="rect">
            <a:avLst/>
          </a:prstGeom>
          <a:noFill/>
        </p:spPr>
        <p:txBody>
          <a:bodyPr wrap="square">
            <a:spAutoFit/>
          </a:bodyPr>
          <a:lstStyle/>
          <a:p>
            <a:r>
              <a:rPr lang="en-GB" sz="3200" b="1" dirty="0">
                <a:effectLst/>
                <a:latin typeface="Feature Display" pitchFamily="2" charset="77"/>
              </a:rPr>
              <a:t>Childhood obesity</a:t>
            </a:r>
            <a:br>
              <a:rPr lang="en-GB" sz="3200" b="1" dirty="0">
                <a:effectLst/>
                <a:latin typeface="Feature Display" pitchFamily="2" charset="77"/>
              </a:rPr>
            </a:br>
            <a:r>
              <a:rPr lang="en-GB" sz="2000" dirty="0">
                <a:effectLst/>
                <a:latin typeface="NeueHaasGroteskText Pro" panose="020B0504020202020204" pitchFamily="34" charset="77"/>
              </a:rPr>
              <a:t>% of children (5-19), 2016</a:t>
            </a:r>
          </a:p>
        </p:txBody>
      </p:sp>
      <p:sp>
        <p:nvSpPr>
          <p:cNvPr id="4" name="TextBox 3">
            <a:extLst>
              <a:ext uri="{FF2B5EF4-FFF2-40B4-BE49-F238E27FC236}">
                <a16:creationId xmlns:a16="http://schemas.microsoft.com/office/drawing/2014/main" id="{14229A00-0592-9271-E741-FAFFB756DE18}"/>
              </a:ext>
            </a:extLst>
          </p:cNvPr>
          <p:cNvSpPr txBox="1"/>
          <p:nvPr/>
        </p:nvSpPr>
        <p:spPr>
          <a:xfrm>
            <a:off x="674809" y="5969950"/>
            <a:ext cx="3958151" cy="323165"/>
          </a:xfrm>
          <a:prstGeom prst="rect">
            <a:avLst/>
          </a:prstGeom>
          <a:noFill/>
        </p:spPr>
        <p:txBody>
          <a:bodyPr wrap="square">
            <a:spAutoFit/>
          </a:bodyPr>
          <a:lstStyle/>
          <a:p>
            <a:r>
              <a:rPr lang="en-GB" sz="1500" dirty="0">
                <a:effectLst/>
                <a:latin typeface="NeueHaasGroteskText Pro" panose="020B0504020202020204" pitchFamily="34" charset="77"/>
              </a:rPr>
              <a:t>Source: World Health Organisation</a:t>
            </a:r>
          </a:p>
        </p:txBody>
      </p:sp>
    </p:spTree>
    <p:extLst>
      <p:ext uri="{BB962C8B-B14F-4D97-AF65-F5344CB8AC3E}">
        <p14:creationId xmlns:p14="http://schemas.microsoft.com/office/powerpoint/2010/main" val="3544451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0D040B-B021-6327-D262-6C52B3600767}"/>
              </a:ext>
            </a:extLst>
          </p:cNvPr>
          <p:cNvSpPr txBox="1"/>
          <p:nvPr/>
        </p:nvSpPr>
        <p:spPr>
          <a:xfrm>
            <a:off x="674809" y="518719"/>
            <a:ext cx="4303591" cy="1692771"/>
          </a:xfrm>
          <a:prstGeom prst="rect">
            <a:avLst/>
          </a:prstGeom>
          <a:noFill/>
        </p:spPr>
        <p:txBody>
          <a:bodyPr wrap="square">
            <a:spAutoFit/>
          </a:bodyPr>
          <a:lstStyle/>
          <a:p>
            <a:r>
              <a:rPr lang="en-GB" sz="3200" b="1" dirty="0">
                <a:effectLst/>
                <a:latin typeface="Feature Display" pitchFamily="2" charset="77"/>
              </a:rPr>
              <a:t>Deaths due to </a:t>
            </a:r>
            <a:br>
              <a:rPr lang="en-GB" sz="3200" b="1" dirty="0">
                <a:effectLst/>
                <a:latin typeface="Feature Display" pitchFamily="2" charset="77"/>
              </a:rPr>
            </a:br>
            <a:r>
              <a:rPr lang="en-GB" sz="3200" b="1" dirty="0">
                <a:effectLst/>
                <a:latin typeface="Feature Display" pitchFamily="2" charset="77"/>
              </a:rPr>
              <a:t>coronary diseases</a:t>
            </a:r>
            <a:endParaRPr lang="en-GB" sz="3200" dirty="0">
              <a:effectLst/>
              <a:latin typeface="Feature Display" pitchFamily="2" charset="77"/>
            </a:endParaRPr>
          </a:p>
          <a:p>
            <a:r>
              <a:rPr lang="en-GB" sz="2000" dirty="0">
                <a:effectLst/>
                <a:latin typeface="NeueHaasGroteskText Pro" panose="020B0504020202020204" pitchFamily="34" charset="77"/>
              </a:rPr>
              <a:t>deaths per million inhabitants </a:t>
            </a:r>
            <a:br>
              <a:rPr lang="en-GB" sz="2000" dirty="0">
                <a:effectLst/>
                <a:latin typeface="NeueHaasGroteskText Pro" panose="020B0504020202020204" pitchFamily="34" charset="77"/>
              </a:rPr>
            </a:br>
            <a:r>
              <a:rPr lang="en-GB" sz="2000" dirty="0">
                <a:effectLst/>
                <a:latin typeface="NeueHaasGroteskText Pro" panose="020B0504020202020204" pitchFamily="34" charset="77"/>
              </a:rPr>
              <a:t>per country, 2017</a:t>
            </a:r>
          </a:p>
        </p:txBody>
      </p:sp>
      <p:sp>
        <p:nvSpPr>
          <p:cNvPr id="6" name="TextBox 5">
            <a:extLst>
              <a:ext uri="{FF2B5EF4-FFF2-40B4-BE49-F238E27FC236}">
                <a16:creationId xmlns:a16="http://schemas.microsoft.com/office/drawing/2014/main" id="{0105E5CD-6A40-3B9C-442B-7CBA5E80F8B5}"/>
              </a:ext>
            </a:extLst>
          </p:cNvPr>
          <p:cNvSpPr txBox="1"/>
          <p:nvPr/>
        </p:nvSpPr>
        <p:spPr>
          <a:xfrm>
            <a:off x="674809" y="5969950"/>
            <a:ext cx="2982791" cy="323165"/>
          </a:xfrm>
          <a:prstGeom prst="rect">
            <a:avLst/>
          </a:prstGeom>
          <a:noFill/>
        </p:spPr>
        <p:txBody>
          <a:bodyPr wrap="square">
            <a:spAutoFit/>
          </a:bodyPr>
          <a:lstStyle/>
          <a:p>
            <a:r>
              <a:rPr lang="en-GB" sz="1500" dirty="0">
                <a:effectLst/>
                <a:latin typeface="Neue Haas Grotesk Text Pro" panose="020B0504020202020204" pitchFamily="34" charset="77"/>
              </a:rPr>
              <a:t>Source: Eurostat</a:t>
            </a:r>
          </a:p>
        </p:txBody>
      </p:sp>
    </p:spTree>
    <p:extLst>
      <p:ext uri="{BB962C8B-B14F-4D97-AF65-F5344CB8AC3E}">
        <p14:creationId xmlns:p14="http://schemas.microsoft.com/office/powerpoint/2010/main" val="2807580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2F9187-5CDF-F328-9CAA-A742D3D03C8E}"/>
              </a:ext>
            </a:extLst>
          </p:cNvPr>
          <p:cNvSpPr txBox="1"/>
          <p:nvPr/>
        </p:nvSpPr>
        <p:spPr>
          <a:xfrm>
            <a:off x="471609" y="518719"/>
            <a:ext cx="3744791" cy="1902398"/>
          </a:xfrm>
          <a:prstGeom prst="rect">
            <a:avLst/>
          </a:prstGeom>
          <a:ln w="9525"/>
        </p:spPr>
        <p:style>
          <a:lnRef idx="2">
            <a:schemeClr val="dk1"/>
          </a:lnRef>
          <a:fillRef idx="1">
            <a:schemeClr val="lt1"/>
          </a:fillRef>
          <a:effectRef idx="0">
            <a:schemeClr val="dk1"/>
          </a:effectRef>
          <a:fontRef idx="minor">
            <a:schemeClr val="dk1"/>
          </a:fontRef>
        </p:style>
        <p:txBody>
          <a:bodyPr wrap="square" lIns="180000" tIns="180000" rIns="180000" bIns="180000">
            <a:spAutoFit/>
          </a:bodyPr>
          <a:lstStyle/>
          <a:p>
            <a:r>
              <a:rPr lang="en-GB" sz="2500" dirty="0">
                <a:effectLst/>
                <a:latin typeface="Feature Deck" pitchFamily="2" charset="77"/>
              </a:rPr>
              <a:t>If all of human history </a:t>
            </a:r>
            <a:br>
              <a:rPr lang="en-GB" sz="2500" dirty="0">
                <a:effectLst/>
                <a:latin typeface="Feature Deck" pitchFamily="2" charset="77"/>
              </a:rPr>
            </a:br>
            <a:r>
              <a:rPr lang="en-GB" sz="2500" dirty="0">
                <a:effectLst/>
                <a:latin typeface="Feature Deck" pitchFamily="2" charset="77"/>
              </a:rPr>
              <a:t>so far had</a:t>
            </a:r>
            <a:r>
              <a:rPr lang="en-GB" sz="2500" b="1" dirty="0">
                <a:effectLst/>
                <a:latin typeface="Feature Deck" pitchFamily="2" charset="77"/>
              </a:rPr>
              <a:t> lasted a day, </a:t>
            </a:r>
            <a:br>
              <a:rPr lang="en-GB" sz="2500" b="1" dirty="0">
                <a:effectLst/>
                <a:latin typeface="Feature Deck" pitchFamily="2" charset="77"/>
              </a:rPr>
            </a:br>
            <a:r>
              <a:rPr lang="en-GB" sz="2500" dirty="0">
                <a:effectLst/>
                <a:latin typeface="Feature Deck" pitchFamily="2" charset="77"/>
              </a:rPr>
              <a:t>how old would our </a:t>
            </a:r>
            <a:br>
              <a:rPr lang="en-GB" sz="2500" b="1" dirty="0">
                <a:effectLst/>
                <a:latin typeface="Feature Deck" pitchFamily="2" charset="77"/>
              </a:rPr>
            </a:br>
            <a:r>
              <a:rPr lang="en-GB" sz="2500" b="1" dirty="0">
                <a:effectLst/>
                <a:latin typeface="Feature Deck" pitchFamily="2" charset="77"/>
              </a:rPr>
              <a:t>current food system </a:t>
            </a:r>
            <a:r>
              <a:rPr lang="en-GB" sz="2500" dirty="0">
                <a:effectLst/>
                <a:latin typeface="Feature Deck" pitchFamily="2" charset="77"/>
              </a:rPr>
              <a:t>be?</a:t>
            </a:r>
          </a:p>
        </p:txBody>
      </p:sp>
      <p:sp>
        <p:nvSpPr>
          <p:cNvPr id="3" name="TextBox 2">
            <a:extLst>
              <a:ext uri="{FF2B5EF4-FFF2-40B4-BE49-F238E27FC236}">
                <a16:creationId xmlns:a16="http://schemas.microsoft.com/office/drawing/2014/main" id="{687E5C45-C84D-2F54-CE8B-68AD0E17C5B9}"/>
              </a:ext>
            </a:extLst>
          </p:cNvPr>
          <p:cNvSpPr txBox="1"/>
          <p:nvPr/>
        </p:nvSpPr>
        <p:spPr>
          <a:xfrm>
            <a:off x="7802880" y="4826559"/>
            <a:ext cx="4165601" cy="1594622"/>
          </a:xfrm>
          <a:prstGeom prst="rect">
            <a:avLst/>
          </a:prstGeom>
          <a:ln w="9525"/>
        </p:spPr>
        <p:style>
          <a:lnRef idx="2">
            <a:schemeClr val="dk1"/>
          </a:lnRef>
          <a:fillRef idx="1">
            <a:schemeClr val="lt1"/>
          </a:fillRef>
          <a:effectRef idx="0">
            <a:schemeClr val="dk1"/>
          </a:effectRef>
          <a:fontRef idx="minor">
            <a:schemeClr val="dk1"/>
          </a:fontRef>
        </p:style>
        <p:txBody>
          <a:bodyPr wrap="square" lIns="180000" tIns="180000" rIns="180000" bIns="180000">
            <a:spAutoFit/>
          </a:bodyPr>
          <a:lstStyle/>
          <a:p>
            <a:r>
              <a:rPr lang="en-GB" sz="2000" dirty="0">
                <a:effectLst/>
                <a:latin typeface="Neue Haas Grotesk Text Pro" panose="020B0504020202020204" pitchFamily="34" charset="77"/>
              </a:rPr>
              <a:t>If human history </a:t>
            </a:r>
            <a:r>
              <a:rPr lang="en-GB" sz="2000" b="1" dirty="0">
                <a:effectLst/>
                <a:latin typeface="Neue Haas Grotesk Text Pro" panose="020B0504020202020204" pitchFamily="34" charset="77"/>
              </a:rPr>
              <a:t>so far had </a:t>
            </a:r>
            <a:br>
              <a:rPr lang="en-GB" sz="2000" b="1" dirty="0">
                <a:effectLst/>
                <a:latin typeface="Neue Haas Grotesk Text Pro" panose="020B0504020202020204" pitchFamily="34" charset="77"/>
              </a:rPr>
            </a:br>
            <a:r>
              <a:rPr lang="en-GB" sz="2000" b="1" dirty="0">
                <a:effectLst/>
                <a:latin typeface="Neue Haas Grotesk Text Pro" panose="020B0504020202020204" pitchFamily="34" charset="77"/>
              </a:rPr>
              <a:t>lasted one day</a:t>
            </a:r>
            <a:r>
              <a:rPr lang="en-GB" sz="2000" dirty="0">
                <a:effectLst/>
                <a:latin typeface="Neue Haas Grotesk Text Pro" panose="020B0504020202020204" pitchFamily="34" charset="77"/>
              </a:rPr>
              <a:t>, our current </a:t>
            </a:r>
            <a:br>
              <a:rPr lang="en-GB" sz="2000" dirty="0">
                <a:effectLst/>
                <a:latin typeface="Neue Haas Grotesk Text Pro" panose="020B0504020202020204" pitchFamily="34" charset="77"/>
              </a:rPr>
            </a:br>
            <a:r>
              <a:rPr lang="en-GB" sz="2000" dirty="0">
                <a:effectLst/>
                <a:latin typeface="Neue Haas Grotesk Text Pro" panose="020B0504020202020204" pitchFamily="34" charset="77"/>
              </a:rPr>
              <a:t>food system would have been </a:t>
            </a:r>
            <a:br>
              <a:rPr lang="en-GB" sz="2000" dirty="0">
                <a:effectLst/>
                <a:latin typeface="Neue Haas Grotesk Text Pro" panose="020B0504020202020204" pitchFamily="34" charset="77"/>
              </a:rPr>
            </a:br>
            <a:r>
              <a:rPr lang="en-GB" sz="2000" dirty="0">
                <a:effectLst/>
                <a:latin typeface="Neue Haas Grotesk Text Pro" panose="020B0504020202020204" pitchFamily="34" charset="77"/>
              </a:rPr>
              <a:t>around for less than 4 seconds. </a:t>
            </a:r>
          </a:p>
        </p:txBody>
      </p:sp>
      <p:sp>
        <p:nvSpPr>
          <p:cNvPr id="4" name="TextBox 3">
            <a:extLst>
              <a:ext uri="{FF2B5EF4-FFF2-40B4-BE49-F238E27FC236}">
                <a16:creationId xmlns:a16="http://schemas.microsoft.com/office/drawing/2014/main" id="{45D7E4A0-A7DC-3FA1-F83A-B0FE84EDA6E3}"/>
              </a:ext>
            </a:extLst>
          </p:cNvPr>
          <p:cNvSpPr txBox="1"/>
          <p:nvPr/>
        </p:nvSpPr>
        <p:spPr>
          <a:xfrm>
            <a:off x="7254241" y="1093929"/>
            <a:ext cx="3129279" cy="609737"/>
          </a:xfrm>
          <a:prstGeom prst="rect">
            <a:avLst/>
          </a:prstGeom>
          <a:solidFill>
            <a:srgbClr val="EFB634"/>
          </a:solidFill>
          <a:ln w="9525"/>
        </p:spPr>
        <p:style>
          <a:lnRef idx="2">
            <a:schemeClr val="dk1"/>
          </a:lnRef>
          <a:fillRef idx="1">
            <a:schemeClr val="lt1"/>
          </a:fillRef>
          <a:effectRef idx="0">
            <a:schemeClr val="dk1"/>
          </a:effectRef>
          <a:fontRef idx="minor">
            <a:schemeClr val="dk1"/>
          </a:fontRef>
        </p:style>
        <p:txBody>
          <a:bodyPr wrap="square" lIns="180000" tIns="180000" rIns="180000" bIns="180000">
            <a:spAutoFit/>
          </a:bodyPr>
          <a:lstStyle/>
          <a:p>
            <a:r>
              <a:rPr lang="en-GB" sz="1600" b="1" dirty="0">
                <a:effectLst/>
                <a:latin typeface="Neue Haas Grotesk Text Pro" panose="020B0504020202020204" pitchFamily="34" charset="77"/>
              </a:rPr>
              <a:t>One day, or 86400 seconds</a:t>
            </a:r>
          </a:p>
        </p:txBody>
      </p:sp>
      <p:sp>
        <p:nvSpPr>
          <p:cNvPr id="5" name="TextBox 4">
            <a:extLst>
              <a:ext uri="{FF2B5EF4-FFF2-40B4-BE49-F238E27FC236}">
                <a16:creationId xmlns:a16="http://schemas.microsoft.com/office/drawing/2014/main" id="{F4EDB502-CF1D-8944-E53B-515AF329A893}"/>
              </a:ext>
            </a:extLst>
          </p:cNvPr>
          <p:cNvSpPr txBox="1"/>
          <p:nvPr/>
        </p:nvSpPr>
        <p:spPr>
          <a:xfrm>
            <a:off x="5486402" y="3918409"/>
            <a:ext cx="1767839" cy="748236"/>
          </a:xfrm>
          <a:prstGeom prst="rect">
            <a:avLst/>
          </a:prstGeom>
          <a:solidFill>
            <a:srgbClr val="EFB634"/>
          </a:solidFill>
          <a:ln w="9525"/>
        </p:spPr>
        <p:style>
          <a:lnRef idx="2">
            <a:schemeClr val="dk1"/>
          </a:lnRef>
          <a:fillRef idx="1">
            <a:schemeClr val="lt1"/>
          </a:fillRef>
          <a:effectRef idx="0">
            <a:schemeClr val="dk1"/>
          </a:effectRef>
          <a:fontRef idx="minor">
            <a:schemeClr val="dk1"/>
          </a:fontRef>
        </p:style>
        <p:txBody>
          <a:bodyPr wrap="square" lIns="180000" tIns="180000" rIns="180000" bIns="180000">
            <a:spAutoFit/>
          </a:bodyPr>
          <a:lstStyle/>
          <a:p>
            <a:r>
              <a:rPr lang="en-GB" sz="2500" b="1" dirty="0">
                <a:latin typeface="Feature Deck" pitchFamily="2" charset="77"/>
              </a:rPr>
              <a:t>4 seconds</a:t>
            </a:r>
            <a:endParaRPr lang="en-GB" sz="2500" b="1" dirty="0">
              <a:effectLst/>
              <a:latin typeface="Feature Deck" pitchFamily="2" charset="77"/>
            </a:endParaRPr>
          </a:p>
        </p:txBody>
      </p:sp>
    </p:spTree>
    <p:extLst>
      <p:ext uri="{BB962C8B-B14F-4D97-AF65-F5344CB8AC3E}">
        <p14:creationId xmlns:p14="http://schemas.microsoft.com/office/powerpoint/2010/main" val="4007866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042AFF-D942-314C-D5C0-EA6EDE7B061C}"/>
              </a:ext>
            </a:extLst>
          </p:cNvPr>
          <p:cNvSpPr txBox="1"/>
          <p:nvPr/>
        </p:nvSpPr>
        <p:spPr>
          <a:xfrm>
            <a:off x="674809" y="518719"/>
            <a:ext cx="4303591" cy="3600986"/>
          </a:xfrm>
          <a:prstGeom prst="rect">
            <a:avLst/>
          </a:prstGeom>
          <a:noFill/>
        </p:spPr>
        <p:txBody>
          <a:bodyPr wrap="square">
            <a:spAutoFit/>
          </a:bodyPr>
          <a:lstStyle/>
          <a:p>
            <a:r>
              <a:rPr lang="en-GB" sz="1600" b="1" dirty="0">
                <a:effectLst/>
                <a:latin typeface="Neue Haas Grotesk Text Pro" panose="020B0504020202020204" pitchFamily="34" charset="77"/>
              </a:rPr>
              <a:t>How has the European diet </a:t>
            </a:r>
            <a:br>
              <a:rPr lang="en-GB" sz="1600" b="1" dirty="0">
                <a:effectLst/>
                <a:latin typeface="Neue Haas Grotesk Text Pro" panose="020B0504020202020204" pitchFamily="34" charset="77"/>
              </a:rPr>
            </a:br>
            <a:r>
              <a:rPr lang="en-GB" sz="1600" b="1" dirty="0">
                <a:effectLst/>
                <a:latin typeface="Neue Haas Grotesk Text Pro" panose="020B0504020202020204" pitchFamily="34" charset="77"/>
              </a:rPr>
              <a:t>change since 1961-2020?</a:t>
            </a:r>
            <a:br>
              <a:rPr lang="en-GB" sz="1600" b="1" dirty="0">
                <a:effectLst/>
                <a:latin typeface="Neue Haas Grotesk Text Pro" panose="020B0504020202020204" pitchFamily="34" charset="77"/>
              </a:rPr>
            </a:br>
            <a:endParaRPr lang="en-GB" sz="1600" dirty="0">
              <a:effectLst/>
              <a:latin typeface="Neue Haas Grotesk Text Pro" panose="020B0504020202020204" pitchFamily="34" charset="77"/>
            </a:endParaRPr>
          </a:p>
          <a:p>
            <a:r>
              <a:rPr lang="en-GB" sz="3200" dirty="0">
                <a:effectLst/>
                <a:latin typeface="Feature Display" pitchFamily="2" charset="77"/>
              </a:rPr>
              <a:t>We are eating </a:t>
            </a:r>
            <a:br>
              <a:rPr lang="en-GB" sz="3200" b="1" dirty="0">
                <a:effectLst/>
                <a:latin typeface="Feature Display" pitchFamily="2" charset="77"/>
              </a:rPr>
            </a:br>
            <a:r>
              <a:rPr lang="en-GB" sz="3200" b="1" dirty="0">
                <a:effectLst/>
                <a:latin typeface="Feature Display" pitchFamily="2" charset="77"/>
              </a:rPr>
              <a:t>more calories</a:t>
            </a:r>
            <a:br>
              <a:rPr lang="en-GB" sz="3200" b="1" dirty="0">
                <a:effectLst/>
                <a:latin typeface="Feature Display" pitchFamily="2" charset="77"/>
              </a:rPr>
            </a:br>
            <a:r>
              <a:rPr lang="en-GB" sz="3200" b="1" dirty="0">
                <a:effectLst/>
                <a:latin typeface="Feature Display" pitchFamily="2" charset="77"/>
              </a:rPr>
              <a:t>and animal</a:t>
            </a:r>
            <a:br>
              <a:rPr lang="en-GB" sz="3200" b="1" dirty="0">
                <a:effectLst/>
                <a:latin typeface="Feature Display" pitchFamily="2" charset="77"/>
              </a:rPr>
            </a:br>
            <a:r>
              <a:rPr lang="en-GB" sz="3200" b="1" dirty="0">
                <a:effectLst/>
                <a:latin typeface="Feature Display" pitchFamily="2" charset="77"/>
              </a:rPr>
              <a:t>-based products.</a:t>
            </a:r>
            <a:endParaRPr lang="en-GB" sz="3200" dirty="0">
              <a:effectLst/>
              <a:latin typeface="Feature Display" pitchFamily="2" charset="77"/>
            </a:endParaRPr>
          </a:p>
          <a:p>
            <a:br>
              <a:rPr lang="en-GB" sz="3200" b="1" dirty="0">
                <a:effectLst/>
                <a:latin typeface="Feature Display" pitchFamily="2" charset="77"/>
              </a:rPr>
            </a:br>
            <a:endParaRPr lang="en-GB" sz="2000" dirty="0">
              <a:effectLst/>
              <a:latin typeface="NeueHaasGroteskText Pro" panose="020B0504020202020204" pitchFamily="34" charset="77"/>
            </a:endParaRPr>
          </a:p>
        </p:txBody>
      </p:sp>
      <p:sp>
        <p:nvSpPr>
          <p:cNvPr id="3" name="TextBox 2">
            <a:extLst>
              <a:ext uri="{FF2B5EF4-FFF2-40B4-BE49-F238E27FC236}">
                <a16:creationId xmlns:a16="http://schemas.microsoft.com/office/drawing/2014/main" id="{672883A9-7362-2C98-DBF9-4B52C1F312D0}"/>
              </a:ext>
            </a:extLst>
          </p:cNvPr>
          <p:cNvSpPr txBox="1"/>
          <p:nvPr/>
        </p:nvSpPr>
        <p:spPr>
          <a:xfrm>
            <a:off x="674809" y="5969950"/>
            <a:ext cx="2982791" cy="323165"/>
          </a:xfrm>
          <a:prstGeom prst="rect">
            <a:avLst/>
          </a:prstGeom>
          <a:noFill/>
        </p:spPr>
        <p:txBody>
          <a:bodyPr wrap="square">
            <a:spAutoFit/>
          </a:bodyPr>
          <a:lstStyle/>
          <a:p>
            <a:r>
              <a:rPr lang="en-GB" sz="1500" dirty="0">
                <a:effectLst/>
                <a:latin typeface="Neue Haas Grotesk Text Pro" panose="020B0504020202020204" pitchFamily="34" charset="77"/>
              </a:rPr>
              <a:t>Source: FAO</a:t>
            </a:r>
          </a:p>
        </p:txBody>
      </p:sp>
      <p:sp>
        <p:nvSpPr>
          <p:cNvPr id="4" name="TextBox 3">
            <a:extLst>
              <a:ext uri="{FF2B5EF4-FFF2-40B4-BE49-F238E27FC236}">
                <a16:creationId xmlns:a16="http://schemas.microsoft.com/office/drawing/2014/main" id="{FF4B23D1-5A18-AFCB-96CB-E70058B75B1B}"/>
              </a:ext>
            </a:extLst>
          </p:cNvPr>
          <p:cNvSpPr txBox="1"/>
          <p:nvPr/>
        </p:nvSpPr>
        <p:spPr>
          <a:xfrm>
            <a:off x="10098596" y="1105320"/>
            <a:ext cx="984738" cy="276999"/>
          </a:xfrm>
          <a:prstGeom prst="rect">
            <a:avLst/>
          </a:prstGeom>
          <a:noFill/>
        </p:spPr>
        <p:txBody>
          <a:bodyPr wrap="square" rtlCol="0">
            <a:spAutoFit/>
          </a:bodyPr>
          <a:lstStyle/>
          <a:p>
            <a:r>
              <a:rPr lang="en-IT" sz="1200" b="1" dirty="0">
                <a:latin typeface="NeueHaasGroteskText Pro" panose="020B0504020202020204" pitchFamily="34" charset="77"/>
              </a:rPr>
              <a:t>SUGAR</a:t>
            </a:r>
          </a:p>
        </p:txBody>
      </p:sp>
      <p:sp>
        <p:nvSpPr>
          <p:cNvPr id="5" name="TextBox 4">
            <a:extLst>
              <a:ext uri="{FF2B5EF4-FFF2-40B4-BE49-F238E27FC236}">
                <a16:creationId xmlns:a16="http://schemas.microsoft.com/office/drawing/2014/main" id="{A114C41F-E283-3638-D527-D5A93CC68881}"/>
              </a:ext>
            </a:extLst>
          </p:cNvPr>
          <p:cNvSpPr txBox="1"/>
          <p:nvPr/>
        </p:nvSpPr>
        <p:spPr>
          <a:xfrm>
            <a:off x="10098596" y="1738366"/>
            <a:ext cx="984738" cy="276999"/>
          </a:xfrm>
          <a:prstGeom prst="rect">
            <a:avLst/>
          </a:prstGeom>
          <a:noFill/>
        </p:spPr>
        <p:txBody>
          <a:bodyPr wrap="square" rtlCol="0">
            <a:spAutoFit/>
          </a:bodyPr>
          <a:lstStyle/>
          <a:p>
            <a:r>
              <a:rPr lang="en-IT" sz="1200" b="1" dirty="0">
                <a:latin typeface="NeueHaasGroteskText Pro" panose="020B0504020202020204" pitchFamily="34" charset="77"/>
              </a:rPr>
              <a:t>OIL&amp;FAT</a:t>
            </a:r>
          </a:p>
        </p:txBody>
      </p:sp>
      <p:sp>
        <p:nvSpPr>
          <p:cNvPr id="6" name="TextBox 5">
            <a:extLst>
              <a:ext uri="{FF2B5EF4-FFF2-40B4-BE49-F238E27FC236}">
                <a16:creationId xmlns:a16="http://schemas.microsoft.com/office/drawing/2014/main" id="{66CB7FE1-F68E-1B05-A5E6-A75297FEAF1A}"/>
              </a:ext>
            </a:extLst>
          </p:cNvPr>
          <p:cNvSpPr txBox="1"/>
          <p:nvPr/>
        </p:nvSpPr>
        <p:spPr>
          <a:xfrm>
            <a:off x="10098596" y="2391509"/>
            <a:ext cx="984738" cy="276999"/>
          </a:xfrm>
          <a:prstGeom prst="rect">
            <a:avLst/>
          </a:prstGeom>
          <a:noFill/>
        </p:spPr>
        <p:txBody>
          <a:bodyPr wrap="square" rtlCol="0">
            <a:spAutoFit/>
          </a:bodyPr>
          <a:lstStyle/>
          <a:p>
            <a:r>
              <a:rPr lang="en-IT" sz="1200" b="1" dirty="0">
                <a:latin typeface="NeueHaasGroteskText Pro" panose="020B0504020202020204" pitchFamily="34" charset="77"/>
              </a:rPr>
              <a:t>MEAT</a:t>
            </a:r>
          </a:p>
        </p:txBody>
      </p:sp>
      <p:sp>
        <p:nvSpPr>
          <p:cNvPr id="7" name="TextBox 6">
            <a:extLst>
              <a:ext uri="{FF2B5EF4-FFF2-40B4-BE49-F238E27FC236}">
                <a16:creationId xmlns:a16="http://schemas.microsoft.com/office/drawing/2014/main" id="{A4D8ED58-D6C8-BE00-D056-7620EA8EFE71}"/>
              </a:ext>
            </a:extLst>
          </p:cNvPr>
          <p:cNvSpPr txBox="1"/>
          <p:nvPr/>
        </p:nvSpPr>
        <p:spPr>
          <a:xfrm>
            <a:off x="10098596" y="2964267"/>
            <a:ext cx="984738" cy="461665"/>
          </a:xfrm>
          <a:prstGeom prst="rect">
            <a:avLst/>
          </a:prstGeom>
          <a:noFill/>
        </p:spPr>
        <p:txBody>
          <a:bodyPr wrap="square" rtlCol="0">
            <a:spAutoFit/>
          </a:bodyPr>
          <a:lstStyle/>
          <a:p>
            <a:r>
              <a:rPr lang="en-IT" sz="1200" b="1" dirty="0">
                <a:latin typeface="NeueHaasGroteskText Pro" panose="020B0504020202020204" pitchFamily="34" charset="77"/>
              </a:rPr>
              <a:t>DAIRY</a:t>
            </a:r>
            <a:br>
              <a:rPr lang="en-IT" sz="1200" b="1" dirty="0">
                <a:latin typeface="NeueHaasGroteskText Pro" panose="020B0504020202020204" pitchFamily="34" charset="77"/>
              </a:rPr>
            </a:br>
            <a:r>
              <a:rPr lang="en-IT" sz="1200" b="1" dirty="0">
                <a:latin typeface="NeueHaasGroteskText Pro" panose="020B0504020202020204" pitchFamily="34" charset="77"/>
              </a:rPr>
              <a:t>&amp;EGGS</a:t>
            </a:r>
          </a:p>
        </p:txBody>
      </p:sp>
      <p:sp>
        <p:nvSpPr>
          <p:cNvPr id="8" name="TextBox 7">
            <a:extLst>
              <a:ext uri="{FF2B5EF4-FFF2-40B4-BE49-F238E27FC236}">
                <a16:creationId xmlns:a16="http://schemas.microsoft.com/office/drawing/2014/main" id="{827A836E-F6AC-D1F9-6D24-5077FA3E5A38}"/>
              </a:ext>
            </a:extLst>
          </p:cNvPr>
          <p:cNvSpPr txBox="1"/>
          <p:nvPr/>
        </p:nvSpPr>
        <p:spPr>
          <a:xfrm>
            <a:off x="10098595" y="3597314"/>
            <a:ext cx="1075171" cy="461665"/>
          </a:xfrm>
          <a:prstGeom prst="rect">
            <a:avLst/>
          </a:prstGeom>
          <a:noFill/>
        </p:spPr>
        <p:txBody>
          <a:bodyPr wrap="square" rtlCol="0">
            <a:spAutoFit/>
          </a:bodyPr>
          <a:lstStyle/>
          <a:p>
            <a:r>
              <a:rPr lang="en-IT" sz="1200" b="1" dirty="0">
                <a:latin typeface="NeueHaasGroteskText Pro" panose="020B0504020202020204" pitchFamily="34" charset="77"/>
              </a:rPr>
              <a:t>FRUIT</a:t>
            </a:r>
          </a:p>
          <a:p>
            <a:r>
              <a:rPr lang="en-IT" sz="1200" b="1" dirty="0">
                <a:latin typeface="NeueHaasGroteskText Pro" panose="020B0504020202020204" pitchFamily="34" charset="77"/>
              </a:rPr>
              <a:t>&amp;VEGGIES</a:t>
            </a:r>
          </a:p>
        </p:txBody>
      </p:sp>
      <p:sp>
        <p:nvSpPr>
          <p:cNvPr id="9" name="TextBox 8">
            <a:extLst>
              <a:ext uri="{FF2B5EF4-FFF2-40B4-BE49-F238E27FC236}">
                <a16:creationId xmlns:a16="http://schemas.microsoft.com/office/drawing/2014/main" id="{A74F1F57-6E06-6DB6-2FFC-344526F02813}"/>
              </a:ext>
            </a:extLst>
          </p:cNvPr>
          <p:cNvSpPr txBox="1"/>
          <p:nvPr/>
        </p:nvSpPr>
        <p:spPr>
          <a:xfrm>
            <a:off x="10098595" y="4260504"/>
            <a:ext cx="1075171" cy="461665"/>
          </a:xfrm>
          <a:prstGeom prst="rect">
            <a:avLst/>
          </a:prstGeom>
          <a:noFill/>
        </p:spPr>
        <p:txBody>
          <a:bodyPr wrap="square" rtlCol="0">
            <a:spAutoFit/>
          </a:bodyPr>
          <a:lstStyle/>
          <a:p>
            <a:r>
              <a:rPr lang="en-IT" sz="1200" b="1" dirty="0">
                <a:latin typeface="NeueHaasGroteskText Pro" panose="020B0504020202020204" pitchFamily="34" charset="77"/>
              </a:rPr>
              <a:t>STARCHY</a:t>
            </a:r>
          </a:p>
          <a:p>
            <a:r>
              <a:rPr lang="en-IT" sz="1200" b="1" dirty="0">
                <a:latin typeface="NeueHaasGroteskText Pro" panose="020B0504020202020204" pitchFamily="34" charset="77"/>
              </a:rPr>
              <a:t>ROOTS</a:t>
            </a:r>
          </a:p>
        </p:txBody>
      </p:sp>
      <p:sp>
        <p:nvSpPr>
          <p:cNvPr id="10" name="TextBox 9">
            <a:extLst>
              <a:ext uri="{FF2B5EF4-FFF2-40B4-BE49-F238E27FC236}">
                <a16:creationId xmlns:a16="http://schemas.microsoft.com/office/drawing/2014/main" id="{845A0001-5000-F19C-6657-C99D2F5EACAF}"/>
              </a:ext>
            </a:extLst>
          </p:cNvPr>
          <p:cNvSpPr txBox="1"/>
          <p:nvPr/>
        </p:nvSpPr>
        <p:spPr>
          <a:xfrm>
            <a:off x="10098595" y="5521847"/>
            <a:ext cx="1075171" cy="461665"/>
          </a:xfrm>
          <a:prstGeom prst="rect">
            <a:avLst/>
          </a:prstGeom>
          <a:noFill/>
        </p:spPr>
        <p:txBody>
          <a:bodyPr wrap="square" rtlCol="0">
            <a:spAutoFit/>
          </a:bodyPr>
          <a:lstStyle/>
          <a:p>
            <a:r>
              <a:rPr lang="en-IT" sz="1200" b="1" dirty="0">
                <a:latin typeface="NeueHaasGroteskText Pro" panose="020B0504020202020204" pitchFamily="34" charset="77"/>
              </a:rPr>
              <a:t>CEREAL</a:t>
            </a:r>
          </a:p>
          <a:p>
            <a:r>
              <a:rPr lang="en-IT" sz="1200" b="1" dirty="0">
                <a:latin typeface="NeueHaasGroteskText Pro" panose="020B0504020202020204" pitchFamily="34" charset="77"/>
              </a:rPr>
              <a:t>&amp;GRAINS</a:t>
            </a:r>
          </a:p>
        </p:txBody>
      </p:sp>
      <p:sp>
        <p:nvSpPr>
          <p:cNvPr id="11" name="TextBox 10">
            <a:extLst>
              <a:ext uri="{FF2B5EF4-FFF2-40B4-BE49-F238E27FC236}">
                <a16:creationId xmlns:a16="http://schemas.microsoft.com/office/drawing/2014/main" id="{0F94AF1A-22CD-C9EA-E646-EEEBAE19B0ED}"/>
              </a:ext>
            </a:extLst>
          </p:cNvPr>
          <p:cNvSpPr txBox="1"/>
          <p:nvPr/>
        </p:nvSpPr>
        <p:spPr>
          <a:xfrm>
            <a:off x="10098595" y="4873453"/>
            <a:ext cx="1075171" cy="461665"/>
          </a:xfrm>
          <a:prstGeom prst="rect">
            <a:avLst/>
          </a:prstGeom>
          <a:noFill/>
        </p:spPr>
        <p:txBody>
          <a:bodyPr wrap="square" rtlCol="0">
            <a:spAutoFit/>
          </a:bodyPr>
          <a:lstStyle/>
          <a:p>
            <a:r>
              <a:rPr lang="en-IT" sz="1200" b="1" dirty="0">
                <a:latin typeface="NeueHaasGroteskText Pro" panose="020B0504020202020204" pitchFamily="34" charset="77"/>
              </a:rPr>
              <a:t>PULSES</a:t>
            </a:r>
          </a:p>
          <a:p>
            <a:r>
              <a:rPr lang="en-IT" sz="1200" b="1" dirty="0">
                <a:latin typeface="NeueHaasGroteskText Pro" panose="020B0504020202020204" pitchFamily="34" charset="77"/>
              </a:rPr>
              <a:t>&amp;BEANS</a:t>
            </a:r>
          </a:p>
        </p:txBody>
      </p:sp>
    </p:spTree>
    <p:extLst>
      <p:ext uri="{BB962C8B-B14F-4D97-AF65-F5344CB8AC3E}">
        <p14:creationId xmlns:p14="http://schemas.microsoft.com/office/powerpoint/2010/main" val="23786188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ACA4E38717A54B923DEDE8CCFAED71" ma:contentTypeVersion="18" ma:contentTypeDescription="Create a new document." ma:contentTypeScope="" ma:versionID="c9c542f6b67bda35e5a559c45f9c546b">
  <xsd:schema xmlns:xsd="http://www.w3.org/2001/XMLSchema" xmlns:xs="http://www.w3.org/2001/XMLSchema" xmlns:p="http://schemas.microsoft.com/office/2006/metadata/properties" xmlns:ns2="182f9a79-6dec-4984-9c65-a99d2870daa9" xmlns:ns3="39ed24c3-b5d1-4a2b-b0f5-2d4115204c49" targetNamespace="http://schemas.microsoft.com/office/2006/metadata/properties" ma:root="true" ma:fieldsID="6531fff53291055e870e700bb263757e" ns2:_="" ns3:_="">
    <xsd:import namespace="182f9a79-6dec-4984-9c65-a99d2870daa9"/>
    <xsd:import namespace="39ed24c3-b5d1-4a2b-b0f5-2d4115204c4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MediaServiceSearchProperties" minOccurs="0"/>
                <xsd:element ref="ns2:Languagevers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2f9a79-6dec-4984-9c65-a99d2870da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b4427c30-779f-4929-a31c-31fc6a806c1d"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Languageversion" ma:index="23" nillable="true" ma:displayName="Language version" ma:format="Dropdown" ma:internalName="Languageversion">
      <xsd:simpleType>
        <xsd:union memberTypes="dms:Text">
          <xsd:simpleType>
            <xsd:restriction base="dms:Choice">
              <xsd:enumeration value="ENGLISH"/>
              <xsd:enumeration value="Bulgarian"/>
              <xsd:enumeration value="Croatian"/>
              <xsd:enumeration value="Czech"/>
              <xsd:enumeration value="Greek"/>
              <xsd:enumeration value="Hungarian"/>
              <xsd:enumeration value="Italian"/>
              <xsd:enumeration value="Latvian"/>
              <xsd:enumeration value="Lithuanian"/>
              <xsd:enumeration value="Portuguese"/>
              <xsd:enumeration value="Polish"/>
              <xsd:enumeration value="Romanian"/>
              <xsd:enumeration value="Spanish"/>
              <xsd:enumeration value="Slovak"/>
              <xsd:enumeration value="Slovenian"/>
              <xsd:enumeration value="Turkish"/>
            </xsd:restriction>
          </xsd:simpleType>
        </xsd:un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ed24c3-b5d1-4a2b-b0f5-2d4115204c4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c4ef79a-a9e4-47a0-a631-b33fc44f3dac}" ma:internalName="TaxCatchAll" ma:showField="CatchAllData" ma:web="39ed24c3-b5d1-4a2b-b0f5-2d4115204c4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9ed24c3-b5d1-4a2b-b0f5-2d4115204c49" xsi:nil="true"/>
    <lcf76f155ced4ddcb4097134ff3c332f xmlns="182f9a79-6dec-4984-9c65-a99d2870daa9">
      <Terms xmlns="http://schemas.microsoft.com/office/infopath/2007/PartnerControls"/>
    </lcf76f155ced4ddcb4097134ff3c332f>
    <Languageversion xmlns="182f9a79-6dec-4984-9c65-a99d2870daa9" xsi:nil="true"/>
  </documentManagement>
</p:properties>
</file>

<file path=customXml/itemProps1.xml><?xml version="1.0" encoding="utf-8"?>
<ds:datastoreItem xmlns:ds="http://schemas.openxmlformats.org/officeDocument/2006/customXml" ds:itemID="{0B8BDB4F-96D3-4DDB-842E-DDE4C07A5A63}"/>
</file>

<file path=customXml/itemProps2.xml><?xml version="1.0" encoding="utf-8"?>
<ds:datastoreItem xmlns:ds="http://schemas.openxmlformats.org/officeDocument/2006/customXml" ds:itemID="{1B6A91C4-E29A-441E-B15C-86FF0520E421}"/>
</file>

<file path=customXml/itemProps3.xml><?xml version="1.0" encoding="utf-8"?>
<ds:datastoreItem xmlns:ds="http://schemas.openxmlformats.org/officeDocument/2006/customXml" ds:itemID="{6433AC19-FD80-4D91-BB05-05EEF5AE4844}"/>
</file>

<file path=docProps/app.xml><?xml version="1.0" encoding="utf-8"?>
<Properties xmlns="http://schemas.openxmlformats.org/officeDocument/2006/extended-properties" xmlns:vt="http://schemas.openxmlformats.org/officeDocument/2006/docPropsVTypes">
  <TotalTime>1998</TotalTime>
  <Words>1542</Words>
  <Application>Microsoft Macintosh PowerPoint</Application>
  <PresentationFormat>Widescreen</PresentationFormat>
  <Paragraphs>198</Paragraphs>
  <Slides>32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Feature Deck</vt:lpstr>
      <vt:lpstr>Aptos</vt:lpstr>
      <vt:lpstr>Arial</vt:lpstr>
      <vt:lpstr>Neue Haas Grotesk Text Pro</vt:lpstr>
      <vt:lpstr>Feature Display</vt:lpstr>
      <vt:lpstr>NeueHaasGroteskText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Berthaud (Contractor)</dc:creator>
  <cp:lastModifiedBy>Emma Berthaud (Contractor)</cp:lastModifiedBy>
  <cp:revision>67</cp:revision>
  <dcterms:created xsi:type="dcterms:W3CDTF">2024-08-09T16:19:59Z</dcterms:created>
  <dcterms:modified xsi:type="dcterms:W3CDTF">2024-11-11T08:21:53Z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0x01010086ACA4E38717A54B923DEDE8CCFAED71</vt:lpwstr>
  </property>
</Properties>
</file>