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BF27F-914A-4E77-8455-F66CD1CF0735}" v="1" dt="2024-11-25T13:02:38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4694"/>
  </p:normalViewPr>
  <p:slideViewPr>
    <p:cSldViewPr snapToGrid="0">
      <p:cViewPr varScale="1">
        <p:scale>
          <a:sx n="55" d="100"/>
          <a:sy n="55" d="100"/>
        </p:scale>
        <p:origin x="37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1771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3971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4055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772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2666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074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2314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8547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81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610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077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7DC975-95CA-C946-8EF7-DE8BABB54682}" type="datetimeFigureOut">
              <a:rPr lang="en-IT" smtClean="0"/>
              <a:t>27/11/24</a:t>
            </a:fld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914D47-A204-6B44-BB4E-D5E9D78FD55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666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9F02CD-3535-8831-9A60-4535FDB88AD1}"/>
              </a:ext>
            </a:extLst>
          </p:cNvPr>
          <p:cNvSpPr txBox="1"/>
          <p:nvPr/>
        </p:nvSpPr>
        <p:spPr>
          <a:xfrm>
            <a:off x="843385" y="2552912"/>
            <a:ext cx="8818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282828"/>
                </a:solidFill>
                <a:effectLst/>
                <a:latin typeface="Feature Deck" pitchFamily="2" charset="77"/>
              </a:rPr>
              <a:t> </a:t>
            </a:r>
            <a:r>
              <a:rPr lang="it-IT" sz="5400" dirty="0">
                <a:latin typeface="Feature Deck" pitchFamily="2" charset="77"/>
              </a:rPr>
              <a:t>Inspiring </a:t>
            </a:r>
            <a:r>
              <a:rPr lang="it-IT" sz="5400" b="1" i="1" dirty="0">
                <a:latin typeface="Feature Deck" pitchFamily="2" charset="77"/>
              </a:rPr>
              <a:t>healthy</a:t>
            </a:r>
            <a:r>
              <a:rPr lang="it-IT" sz="5400" dirty="0">
                <a:latin typeface="Feature Deck" pitchFamily="2" charset="77"/>
              </a:rPr>
              <a:t> and </a:t>
            </a:r>
            <a:r>
              <a:rPr lang="it-IT" sz="5400" b="1" i="1" dirty="0">
                <a:latin typeface="Feature Deck" pitchFamily="2" charset="77"/>
              </a:rPr>
              <a:t>sustainable</a:t>
            </a:r>
            <a:r>
              <a:rPr lang="it-IT" sz="5400" dirty="0">
                <a:latin typeface="Feature Deck" pitchFamily="2" charset="77"/>
              </a:rPr>
              <a:t> food choices </a:t>
            </a:r>
            <a:endParaRPr lang="pl-PL" sz="5400" dirty="0">
              <a:latin typeface="Feature Deck" pitchFamily="2" charset="77"/>
            </a:endParaRPr>
          </a:p>
          <a:p>
            <a:pPr algn="ctr"/>
            <a:r>
              <a:rPr lang="it-IT" sz="5400" dirty="0">
                <a:latin typeface="Feature Deck" pitchFamily="2" charset="77"/>
              </a:rPr>
              <a:t>and </a:t>
            </a:r>
            <a:r>
              <a:rPr lang="it-IT" sz="5400" b="1" dirty="0">
                <a:latin typeface="Feature Deck" pitchFamily="2" charset="77"/>
              </a:rPr>
              <a:t>agrifood</a:t>
            </a:r>
            <a:r>
              <a:rPr lang="it-IT" sz="5400" dirty="0">
                <a:latin typeface="Feature Deck" pitchFamily="2" charset="77"/>
              </a:rPr>
              <a:t> careers</a:t>
            </a:r>
          </a:p>
          <a:p>
            <a:pPr algn="ctr"/>
            <a:r>
              <a:rPr lang="en-GB" sz="5000" b="1" dirty="0">
                <a:solidFill>
                  <a:srgbClr val="282828"/>
                </a:solidFill>
                <a:effectLst/>
                <a:latin typeface="Feature Deck" pitchFamily="2" charset="77"/>
              </a:rPr>
              <a:t> </a:t>
            </a:r>
            <a:endParaRPr lang="en-GB" sz="5000" dirty="0">
              <a:solidFill>
                <a:srgbClr val="282828"/>
              </a:solidFill>
              <a:effectLst/>
              <a:latin typeface="Feature Deck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1CD15-E1EF-A8A1-7A6E-35BFB3675766}"/>
              </a:ext>
            </a:extLst>
          </p:cNvPr>
          <p:cNvSpPr txBox="1"/>
          <p:nvPr/>
        </p:nvSpPr>
        <p:spPr>
          <a:xfrm>
            <a:off x="1239520" y="7559674"/>
            <a:ext cx="41063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Neue Haas Grotesk Text Pro" panose="020B0504020202020204" pitchFamily="34" charset="77"/>
              </a:rPr>
              <a:t>FoodEducators’</a:t>
            </a:r>
            <a:r>
              <a:rPr lang="pl-PL" sz="2000" b="1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b="1" dirty="0">
                <a:effectLst/>
                <a:latin typeface="Neue Haas Grotesk Text Pro" panose="020B0504020202020204" pitchFamily="34" charset="77"/>
              </a:rPr>
              <a:t>offer to teachers </a:t>
            </a:r>
            <a:r>
              <a:rPr lang="pl-PL" sz="2000" b="1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b="1" dirty="0">
                <a:effectLst/>
                <a:latin typeface="Neue Haas Grotesk Text Pro" panose="020B0504020202020204" pitchFamily="34" charset="77"/>
              </a:rPr>
              <a:t>and schools:</a:t>
            </a:r>
          </a:p>
          <a:p>
            <a:endParaRPr lang="en-GB" sz="2000" dirty="0"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AF0E6-F483-BC16-9F11-0B22D83DB47B}"/>
              </a:ext>
            </a:extLst>
          </p:cNvPr>
          <p:cNvSpPr txBox="1"/>
          <p:nvPr/>
        </p:nvSpPr>
        <p:spPr>
          <a:xfrm>
            <a:off x="2238175" y="8523213"/>
            <a:ext cx="34442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Neue Haas Grotesk Text Pro" panose="020B0504020202020204" pitchFamily="34" charset="77"/>
              </a:rPr>
              <a:t>Ready-to-use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dirty="0">
                <a:effectLst/>
                <a:latin typeface="Neue Haas Grotesk Text Pro" panose="020B0504020202020204" pitchFamily="34" charset="77"/>
              </a:rPr>
              <a:t>lesson plans</a:t>
            </a:r>
            <a:br>
              <a:rPr lang="en-US" sz="2000" dirty="0">
                <a:effectLst/>
                <a:latin typeface="Neue Haas Grotesk Text Pro" panose="020B0504020202020204" pitchFamily="34" charset="77"/>
              </a:rPr>
            </a:br>
            <a:r>
              <a:rPr lang="en-US" sz="2000" dirty="0">
                <a:effectLst/>
                <a:latin typeface="Neue Haas Grotesk Text Pro" panose="020B0504020202020204" pitchFamily="34" charset="77"/>
              </a:rPr>
              <a:t>adapted to national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dirty="0">
                <a:effectLst/>
                <a:latin typeface="Neue Haas Grotesk Text Pro" panose="020B0504020202020204" pitchFamily="34" charset="77"/>
              </a:rPr>
              <a:t>contexts</a:t>
            </a:r>
            <a:endParaRPr lang="pl-PL" sz="2000" dirty="0">
              <a:effectLst/>
              <a:latin typeface="Neue Haas Grotesk Text Pro" panose="020B0504020202020204" pitchFamily="34" charset="77"/>
            </a:endParaRPr>
          </a:p>
          <a:p>
            <a:endParaRPr lang="en-US" sz="2000" dirty="0">
              <a:effectLst/>
              <a:latin typeface="Neue Haas Grotesk Text Pro" panose="020B0504020202020204" pitchFamily="34" charset="77"/>
            </a:endParaRPr>
          </a:p>
          <a:p>
            <a:endParaRPr lang="en-GB" sz="2000" dirty="0">
              <a:effectLst/>
              <a:latin typeface="Neue Haas Grotesk Text Pro" panose="020B0504020202020204" pitchFamily="34" charset="77"/>
            </a:endParaRPr>
          </a:p>
          <a:p>
            <a:r>
              <a:rPr lang="en-US" sz="2000" dirty="0">
                <a:effectLst/>
                <a:latin typeface="Neue Haas Grotesk Text Pro" panose="020B0504020202020204" pitchFamily="34" charset="77"/>
              </a:rPr>
              <a:t>Students' worksheets, </a:t>
            </a:r>
            <a:br>
              <a:rPr lang="en-US" sz="2000" dirty="0">
                <a:effectLst/>
                <a:latin typeface="Neue Haas Grotesk Text Pro" panose="020B0504020202020204" pitchFamily="34" charset="77"/>
              </a:rPr>
            </a:br>
            <a:r>
              <a:rPr lang="en-US" sz="2000" dirty="0">
                <a:effectLst/>
                <a:latin typeface="Neue Haas Grotesk Text Pro" panose="020B0504020202020204" pitchFamily="34" charset="77"/>
              </a:rPr>
              <a:t>videos and experiments</a:t>
            </a:r>
            <a:endParaRPr lang="pl-PL" sz="2000" dirty="0">
              <a:effectLst/>
              <a:latin typeface="Neue Haas Grotesk Text Pro" panose="020B0504020202020204" pitchFamily="34" charset="77"/>
            </a:endParaRPr>
          </a:p>
          <a:p>
            <a:br>
              <a:rPr lang="en-GB" sz="2000" dirty="0">
                <a:effectLst/>
                <a:latin typeface="Neue Haas Grotesk Text Pro" panose="020B0504020202020204" pitchFamily="34" charset="77"/>
              </a:rPr>
            </a:br>
            <a:endParaRPr lang="en-GB" sz="2000" dirty="0">
              <a:effectLst/>
              <a:latin typeface="Neue Haas Grotesk Text Pro" panose="020B0504020202020204" pitchFamily="34" charset="77"/>
            </a:endParaRPr>
          </a:p>
          <a:p>
            <a:r>
              <a:rPr lang="en-US" sz="2000" dirty="0">
                <a:effectLst/>
                <a:latin typeface="Neue Haas Grotesk Text Pro" panose="020B0504020202020204" pitchFamily="34" charset="77"/>
              </a:rPr>
              <a:t>Resources for teachers </a:t>
            </a:r>
            <a:br>
              <a:rPr lang="en-US" sz="2000" dirty="0">
                <a:effectLst/>
                <a:latin typeface="Neue Haas Grotesk Text Pro" panose="020B0504020202020204" pitchFamily="34" charset="77"/>
              </a:rPr>
            </a:br>
            <a:r>
              <a:rPr lang="en-US" sz="2000" dirty="0">
                <a:effectLst/>
                <a:latin typeface="Neue Haas Grotesk Text Pro" panose="020B0504020202020204" pitchFamily="34" charset="77"/>
              </a:rPr>
              <a:t>and educators</a:t>
            </a:r>
            <a:endParaRPr lang="pl-PL" sz="2000" dirty="0">
              <a:effectLst/>
              <a:latin typeface="Neue Haas Grotesk Text Pro" panose="020B0504020202020204" pitchFamily="34" charset="77"/>
            </a:endParaRPr>
          </a:p>
          <a:p>
            <a:endParaRPr lang="en-US" sz="2000" dirty="0">
              <a:effectLst/>
              <a:latin typeface="Neue Haas Grotesk Text Pro" panose="020B0504020202020204" pitchFamily="34" charset="77"/>
            </a:endParaRPr>
          </a:p>
          <a:p>
            <a:br>
              <a:rPr lang="en-GB" sz="2000" dirty="0">
                <a:effectLst/>
                <a:latin typeface="Neue Haas Grotesk Text Pro" panose="020B0504020202020204" pitchFamily="34" charset="77"/>
              </a:rPr>
            </a:br>
            <a:r>
              <a:rPr lang="en-US" sz="2000" dirty="0">
                <a:effectLst/>
                <a:latin typeface="Neue Haas Grotesk Text Pro" panose="020B0504020202020204" pitchFamily="34" charset="77"/>
              </a:rPr>
              <a:t>An EU-wide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dirty="0">
                <a:effectLst/>
                <a:latin typeface="Neue Haas Grotesk Text Pro" panose="020B0504020202020204" pitchFamily="34" charset="77"/>
              </a:rPr>
              <a:t>food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–</a:t>
            </a:r>
            <a:r>
              <a:rPr lang="pl-PL" sz="2000" dirty="0" err="1">
                <a:effectLst/>
                <a:latin typeface="Neue Haas Grotesk Text Pro" panose="020B0504020202020204" pitchFamily="34" charset="77"/>
              </a:rPr>
              <a:t>litteracy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dirty="0">
                <a:effectLst/>
                <a:latin typeface="Neue Haas Grotesk Text Pro" panose="020B0504020202020204" pitchFamily="34" charset="77"/>
              </a:rPr>
              <a:t>education</a:t>
            </a:r>
            <a:r>
              <a:rPr lang="pl-PL" sz="2000" dirty="0">
                <a:effectLst/>
                <a:latin typeface="Neue Haas Grotesk Text Pro" panose="020B0504020202020204" pitchFamily="34" charset="77"/>
              </a:rPr>
              <a:t> </a:t>
            </a:r>
            <a:r>
              <a:rPr lang="en-US" sz="2000" dirty="0">
                <a:effectLst/>
                <a:latin typeface="Neue Haas Grotesk Text Pro" panose="020B0504020202020204" pitchFamily="34" charset="77"/>
              </a:rPr>
              <a:t>community</a:t>
            </a:r>
          </a:p>
          <a:p>
            <a:endParaRPr lang="en-GB" sz="2000" dirty="0">
              <a:effectLst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AA9FE-B38D-FF14-FC72-0B6D4621578A}"/>
              </a:ext>
            </a:extLst>
          </p:cNvPr>
          <p:cNvSpPr txBox="1"/>
          <p:nvPr/>
        </p:nvSpPr>
        <p:spPr>
          <a:xfrm>
            <a:off x="6106396" y="10144081"/>
            <a:ext cx="410638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effectLst/>
                <a:latin typeface="Neue Haas Grotesk Text Pro" panose="020B0504020202020204" pitchFamily="34" charset="77"/>
              </a:rPr>
              <a:t>Sign up, </a:t>
            </a:r>
            <a:r>
              <a:rPr lang="en-US" sz="3000" b="1" dirty="0">
                <a:effectLst/>
                <a:latin typeface="Neue Haas Grotesk Text Pro" panose="020B0504020202020204" pitchFamily="34" charset="77"/>
              </a:rPr>
              <a:t>download the materials, conduct your lesson</a:t>
            </a:r>
            <a:r>
              <a:rPr lang="en-US" sz="3000" dirty="0">
                <a:effectLst/>
                <a:latin typeface="Neue Haas Grotesk Text Pro" panose="020B0504020202020204" pitchFamily="34" charset="77"/>
              </a:rPr>
              <a:t>, and receive certificate!</a:t>
            </a:r>
            <a:br>
              <a:rPr lang="en-GB" sz="3000" dirty="0">
                <a:effectLst/>
                <a:latin typeface="Neue Haas Grotesk Text Pro" panose="020B0504020202020204" pitchFamily="34" charset="77"/>
              </a:rPr>
            </a:br>
            <a:endParaRPr lang="en-GB" sz="3000" dirty="0">
              <a:effectLst/>
              <a:latin typeface="Neue Haas Grotesk Text Pro" panose="020B0504020202020204" pitchFamily="34" charset="77"/>
            </a:endParaRPr>
          </a:p>
          <a:p>
            <a:pPr algn="ctr"/>
            <a:r>
              <a:rPr lang="en-GB" sz="3000" b="1" u="sng" dirty="0">
                <a:effectLst/>
                <a:latin typeface="Neue Haas Grotesk Text Pro" panose="020B0504020202020204" pitchFamily="34" charset="77"/>
              </a:rPr>
              <a:t>foodeducators.eu</a:t>
            </a:r>
            <a:br>
              <a:rPr lang="en-GB" sz="3000" b="1" dirty="0">
                <a:effectLst/>
                <a:latin typeface="Neue Haas Grotesk Text Pro" panose="020B0504020202020204" pitchFamily="34" charset="77"/>
              </a:rPr>
            </a:br>
            <a:endParaRPr lang="en-GB" sz="3000" dirty="0">
              <a:effectLst/>
              <a:latin typeface="Neue Haas Grotesk Tex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70B634-8181-C9BA-E384-F2155CE1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66" y="8560248"/>
            <a:ext cx="1561183" cy="1025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E42A11-8BB4-889E-1B89-903E3098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9" y="10937928"/>
            <a:ext cx="1445776" cy="8246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1BA958-0EED-C677-7399-022106D3D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85" y="12036907"/>
            <a:ext cx="1239770" cy="11392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6FF23F-6833-57E0-1921-F149412FB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0886">
            <a:off x="970220" y="9676234"/>
            <a:ext cx="1152947" cy="1060091"/>
          </a:xfrm>
          <a:prstGeom prst="rect">
            <a:avLst/>
          </a:prstGeom>
        </p:spPr>
      </p:pic>
      <p:pic>
        <p:nvPicPr>
          <p:cNvPr id="3" name="Obraz 2" descr="Obraz zawierający wzór, piksel&#10;&#10;Opis wygenerowany automatycznie">
            <a:extLst>
              <a:ext uri="{FF2B5EF4-FFF2-40B4-BE49-F238E27FC236}">
                <a16:creationId xmlns:a16="http://schemas.microsoft.com/office/drawing/2014/main" id="{98650708-4566-7400-FC75-9B969F592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330" y="7440109"/>
            <a:ext cx="2304267" cy="23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ed24c3-b5d1-4a2b-b0f5-2d4115204c49" xsi:nil="true"/>
    <lcf76f155ced4ddcb4097134ff3c332f xmlns="182f9a79-6dec-4984-9c65-a99d2870daa9">
      <Terms xmlns="http://schemas.microsoft.com/office/infopath/2007/PartnerControls"/>
    </lcf76f155ced4ddcb4097134ff3c332f>
    <Languageversion xmlns="182f9a79-6dec-4984-9c65-a99d2870da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CA4E38717A54B923DEDE8CCFAED71" ma:contentTypeVersion="18" ma:contentTypeDescription="Create a new document." ma:contentTypeScope="" ma:versionID="c9c542f6b67bda35e5a559c45f9c546b">
  <xsd:schema xmlns:xsd="http://www.w3.org/2001/XMLSchema" xmlns:xs="http://www.w3.org/2001/XMLSchema" xmlns:p="http://schemas.microsoft.com/office/2006/metadata/properties" xmlns:ns2="182f9a79-6dec-4984-9c65-a99d2870daa9" xmlns:ns3="39ed24c3-b5d1-4a2b-b0f5-2d4115204c49" targetNamespace="http://schemas.microsoft.com/office/2006/metadata/properties" ma:root="true" ma:fieldsID="6531fff53291055e870e700bb263757e" ns2:_="" ns3:_="">
    <xsd:import namespace="182f9a79-6dec-4984-9c65-a99d2870daa9"/>
    <xsd:import namespace="39ed24c3-b5d1-4a2b-b0f5-2d4115204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Languagevers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f9a79-6dec-4984-9c65-a99d2870d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version" ma:index="23" nillable="true" ma:displayName="Language version" ma:format="Dropdown" ma:internalName="Languageversion">
      <xsd:simpleType>
        <xsd:union memberTypes="dms:Text">
          <xsd:simpleType>
            <xsd:restriction base="dms:Choice">
              <xsd:enumeration value="ENGLISH"/>
              <xsd:enumeration value="Bulgarian"/>
              <xsd:enumeration value="Croatian"/>
              <xsd:enumeration value="Czech"/>
              <xsd:enumeration value="Greek"/>
              <xsd:enumeration value="Hungarian"/>
              <xsd:enumeration value="Italian"/>
              <xsd:enumeration value="Latvian"/>
              <xsd:enumeration value="Lithuanian"/>
              <xsd:enumeration value="Portuguese"/>
              <xsd:enumeration value="Polish"/>
              <xsd:enumeration value="Romanian"/>
              <xsd:enumeration value="Spanish"/>
              <xsd:enumeration value="Slovak"/>
              <xsd:enumeration value="Slovenian"/>
              <xsd:enumeration value="Turkish"/>
            </xsd:restriction>
          </xsd:simpleType>
        </xsd:un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d24c3-b5d1-4a2b-b0f5-2d4115204c4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c4ef79a-a9e4-47a0-a631-b33fc44f3dac}" ma:internalName="TaxCatchAll" ma:showField="CatchAllData" ma:web="39ed24c3-b5d1-4a2b-b0f5-2d4115204c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75E4E-1E54-4FD2-A55F-5674ECAD9E51}">
  <ds:schemaRefs>
    <ds:schemaRef ds:uri="http://schemas.microsoft.com/office/2006/metadata/properties"/>
    <ds:schemaRef ds:uri="http://schemas.microsoft.com/office/infopath/2007/PartnerControls"/>
    <ds:schemaRef ds:uri="39ed24c3-b5d1-4a2b-b0f5-2d4115204c49"/>
    <ds:schemaRef ds:uri="182f9a79-6dec-4984-9c65-a99d2870daa9"/>
  </ds:schemaRefs>
</ds:datastoreItem>
</file>

<file path=customXml/itemProps2.xml><?xml version="1.0" encoding="utf-8"?>
<ds:datastoreItem xmlns:ds="http://schemas.openxmlformats.org/officeDocument/2006/customXml" ds:itemID="{ABAC2BAA-4923-465E-B7E4-7EE2DF0664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71C85-5C45-4F69-B5E0-D918E16B7F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70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Feature Deck</vt:lpstr>
      <vt:lpstr>Neue Haas Grotesk Text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Berthaud (Contractor)</dc:creator>
  <cp:lastModifiedBy>Emma Berthaud (Contractor)</cp:lastModifiedBy>
  <cp:revision>5</cp:revision>
  <dcterms:created xsi:type="dcterms:W3CDTF">2024-11-21T15:24:40Z</dcterms:created>
  <dcterms:modified xsi:type="dcterms:W3CDTF">2024-11-27T14:32:23Z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0x01010086ACA4E38717A54B923DEDE8CCFAED71</vt:lpwstr>
  </property>
</Properties>
</file>