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sldIdLst>
    <p:sldId id="256" r:id="rId2"/>
    <p:sldId id="257" r:id="rId3"/>
  </p:sldIdLst>
  <p:sldSz cx="10691813" cy="7559675"/>
  <p:notesSz cx="6858000" cy="9144000"/>
  <p:embeddedFontLst>
    <p:embeddedFont>
      <p:font typeface="Aptos" panose="020B0004020202020204" pitchFamily="34" charset="0"/>
      <p:regular r:id="rId4"/>
      <p:bold r:id="rId5"/>
      <p:italic r:id="rId6"/>
      <p:boldItalic r:id="rId7"/>
    </p:embeddedFont>
    <p:embeddedFont>
      <p:font typeface="Aptos Display" panose="020B0004020202020204" pitchFamily="34" charset="0"/>
      <p:regular r:id="rId8"/>
      <p:bold r:id="rId9"/>
      <p:italic r:id="rId10"/>
      <p:boldItalic r:id="rId11"/>
    </p:embeddedFont>
    <p:embeddedFont>
      <p:font typeface="Feature Deck" pitchFamily="2" charset="77"/>
      <p:regular r:id="rId12"/>
      <p:bold r:id="rId13"/>
      <p:italic r:id="rId14"/>
      <p:boldItalic r:id="rId15"/>
    </p:embeddedFont>
    <p:embeddedFont>
      <p:font typeface="NeueHaasGroteskText Pro" panose="020B0504020202020204" pitchFamily="34" charset="77"/>
      <p:regular r:id="rId16"/>
      <p:bold r:id="rId17"/>
      <p:italic r:id="rId18"/>
      <p:boldItalic r:id="rId19"/>
    </p:embeddedFont>
    <p:embeddedFont>
      <p:font typeface="NeueHaasGroteskText Pro Md" panose="020B0504020202020204" pitchFamily="34" charset="77"/>
      <p:regular r:id="rId20"/>
      <p: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7651"/>
    <p:restoredTop sz="96327"/>
  </p:normalViewPr>
  <p:slideViewPr>
    <p:cSldViewPr snapToGrid="0">
      <p:cViewPr varScale="1">
        <p:scale>
          <a:sx n="57" d="100"/>
          <a:sy n="57" d="100"/>
        </p:scale>
        <p:origin x="200" y="1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theme" Target="theme/theme1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1335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39701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740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916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3532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25481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7327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78674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55831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25333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8725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E10253-35DF-974D-AF20-0C744066C1DB}" type="datetimeFigureOut">
              <a:rPr lang="it-IT" smtClean="0"/>
              <a:t>11/09/24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BAA491-51DF-1D49-8E59-4837B56DB81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930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A71A165-987D-BFB1-063B-A4B3A6DAC8E3}"/>
              </a:ext>
            </a:extLst>
          </p:cNvPr>
          <p:cNvSpPr txBox="1"/>
          <p:nvPr/>
        </p:nvSpPr>
        <p:spPr>
          <a:xfrm>
            <a:off x="7506797" y="2995007"/>
            <a:ext cx="2489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Feature Deck" pitchFamily="2" charset="77"/>
              </a:rPr>
              <a:t>Inspiring </a:t>
            </a:r>
            <a:r>
              <a:rPr lang="it-IT" sz="2400" i="1" dirty="0">
                <a:latin typeface="Feature Deck" pitchFamily="2" charset="77"/>
              </a:rPr>
              <a:t>healthy</a:t>
            </a:r>
            <a:r>
              <a:rPr lang="it-IT" sz="2400" dirty="0">
                <a:latin typeface="Feature Deck" pitchFamily="2" charset="77"/>
              </a:rPr>
              <a:t> and </a:t>
            </a:r>
            <a:r>
              <a:rPr lang="it-IT" sz="2400" i="1" dirty="0">
                <a:latin typeface="Feature Deck" pitchFamily="2" charset="77"/>
              </a:rPr>
              <a:t>sustainable</a:t>
            </a:r>
            <a:r>
              <a:rPr lang="it-IT" sz="2400" dirty="0">
                <a:latin typeface="Feature Deck" pitchFamily="2" charset="77"/>
              </a:rPr>
              <a:t> food choices and agrifood careers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33FEFF-B774-FF06-37B6-DD42581D9400}"/>
              </a:ext>
            </a:extLst>
          </p:cNvPr>
          <p:cNvSpPr txBox="1"/>
          <p:nvPr/>
        </p:nvSpPr>
        <p:spPr>
          <a:xfrm>
            <a:off x="615666" y="2385407"/>
            <a:ext cx="24898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Feature Deck" pitchFamily="2" charset="77"/>
              </a:rPr>
              <a:t>Education about food is crucial for </a:t>
            </a:r>
            <a:br>
              <a:rPr lang="it-IT" sz="2000" dirty="0">
                <a:latin typeface="Feature Deck" pitchFamily="2" charset="77"/>
              </a:rPr>
            </a:br>
            <a:r>
              <a:rPr lang="it-IT" sz="2000" dirty="0">
                <a:latin typeface="Feature Deck" pitchFamily="2" charset="77"/>
              </a:rPr>
              <a:t>a transition into </a:t>
            </a:r>
            <a:br>
              <a:rPr lang="it-IT" sz="2000" dirty="0">
                <a:latin typeface="Feature Deck" pitchFamily="2" charset="77"/>
              </a:rPr>
            </a:br>
            <a:r>
              <a:rPr lang="it-IT" sz="2000" dirty="0">
                <a:latin typeface="Feature Deck" pitchFamily="2" charset="77"/>
              </a:rPr>
              <a:t>a </a:t>
            </a:r>
            <a:r>
              <a:rPr lang="it-IT" sz="2000" i="1" dirty="0">
                <a:latin typeface="Feature Deck" pitchFamily="2" charset="77"/>
              </a:rPr>
              <a:t>more sustainable </a:t>
            </a:r>
            <a:r>
              <a:rPr lang="it-IT" sz="2000" dirty="0">
                <a:latin typeface="Feature Deck" pitchFamily="2" charset="77"/>
              </a:rPr>
              <a:t>and </a:t>
            </a:r>
            <a:r>
              <a:rPr lang="it-IT" sz="2000" i="1" dirty="0">
                <a:latin typeface="Feature Deck" pitchFamily="2" charset="77"/>
              </a:rPr>
              <a:t>healthier</a:t>
            </a:r>
            <a:r>
              <a:rPr lang="it-IT" sz="2000" dirty="0">
                <a:latin typeface="Feature Deck" pitchFamily="2" charset="77"/>
              </a:rPr>
              <a:t> future.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0346B49-9F07-5655-F28B-9892F4B813D4}"/>
              </a:ext>
            </a:extLst>
          </p:cNvPr>
          <p:cNvSpPr txBox="1"/>
          <p:nvPr/>
        </p:nvSpPr>
        <p:spPr>
          <a:xfrm>
            <a:off x="615666" y="4267216"/>
            <a:ext cx="2489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NeueHaasGroteskText Pro Md" panose="020B0504020202020204" pitchFamily="34" charset="77"/>
              </a:rPr>
              <a:t>Join educators and schools </a:t>
            </a:r>
            <a:br>
              <a:rPr lang="it-IT" sz="1200" dirty="0">
                <a:latin typeface="NeueHaasGroteskText Pro Md" panose="020B0504020202020204" pitchFamily="34" charset="77"/>
              </a:rPr>
            </a:br>
            <a:r>
              <a:rPr lang="it-IT" sz="1200" dirty="0">
                <a:latin typeface="NeueHaasGroteskText Pro Md" panose="020B0504020202020204" pitchFamily="34" charset="77"/>
              </a:rPr>
              <a:t>all around Europe using FoodEducators lesson plans and learning materials!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9A9033D-40A4-EDAC-C796-2232E36A4ADF}"/>
              </a:ext>
            </a:extLst>
          </p:cNvPr>
          <p:cNvSpPr txBox="1"/>
          <p:nvPr/>
        </p:nvSpPr>
        <p:spPr>
          <a:xfrm>
            <a:off x="3836889" y="968845"/>
            <a:ext cx="282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NeueHaasGroteskText Pro" panose="020B0504020202020204" pitchFamily="34" charset="77"/>
              </a:rPr>
              <a:t>FoodEducators develops and disseminates learning materials </a:t>
            </a:r>
            <a:br>
              <a:rPr lang="it-IT" sz="1200" dirty="0">
                <a:latin typeface="NeueHaasGroteskText Pro" panose="020B0504020202020204" pitchFamily="34" charset="77"/>
              </a:rPr>
            </a:br>
            <a:r>
              <a:rPr lang="it-IT" sz="1200" dirty="0">
                <a:latin typeface="NeueHaasGroteskText Pro" panose="020B0504020202020204" pitchFamily="34" charset="77"/>
              </a:rPr>
              <a:t>to support teachers and encourage students to become better informed, conscious consumers of the future.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9D09CB1-3A49-6854-3C68-992EA5F1D206}"/>
              </a:ext>
            </a:extLst>
          </p:cNvPr>
          <p:cNvSpPr txBox="1"/>
          <p:nvPr/>
        </p:nvSpPr>
        <p:spPr>
          <a:xfrm>
            <a:off x="3836889" y="470763"/>
            <a:ext cx="248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Feature Deck" pitchFamily="2" charset="77"/>
              </a:rPr>
              <a:t>About us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81A7EF7-36F5-26D9-7FF9-3621D699DF72}"/>
              </a:ext>
            </a:extLst>
          </p:cNvPr>
          <p:cNvSpPr txBox="1"/>
          <p:nvPr/>
        </p:nvSpPr>
        <p:spPr>
          <a:xfrm>
            <a:off x="5081795" y="2210226"/>
            <a:ext cx="193765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NeueHaasGroteskText Pro" panose="020B0504020202020204" pitchFamily="34" charset="77"/>
              </a:rPr>
              <a:t>A world where all young people have access to food education and are aware of exciting and innovative agrifood careers.</a:t>
            </a:r>
          </a:p>
          <a:p>
            <a:endParaRPr lang="it-IT" sz="1000" dirty="0">
              <a:latin typeface="NeueHaasGroteskText Pro" panose="020B0504020202020204" pitchFamily="34" charset="77"/>
            </a:endParaRPr>
          </a:p>
          <a:p>
            <a:r>
              <a:rPr lang="it-IT" sz="1000" dirty="0">
                <a:latin typeface="NeueHaasGroteskText Pro" panose="020B0504020202020204" pitchFamily="34" charset="77"/>
              </a:rPr>
              <a:t>To support educators to teach, engage and inspire young people about the food they eat and consider </a:t>
            </a:r>
            <a:br>
              <a:rPr lang="it-IT" sz="1000" dirty="0">
                <a:latin typeface="NeueHaasGroteskText Pro" panose="020B0504020202020204" pitchFamily="34" charset="77"/>
              </a:rPr>
            </a:br>
            <a:r>
              <a:rPr lang="it-IT" sz="1000" dirty="0">
                <a:latin typeface="NeueHaasGroteskText Pro" panose="020B0504020202020204" pitchFamily="34" charset="77"/>
              </a:rPr>
              <a:t>a career in agrifood.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0BFA744-D5F2-A453-9C54-C26D898F8055}"/>
              </a:ext>
            </a:extLst>
          </p:cNvPr>
          <p:cNvSpPr txBox="1"/>
          <p:nvPr/>
        </p:nvSpPr>
        <p:spPr>
          <a:xfrm>
            <a:off x="3836889" y="4221049"/>
            <a:ext cx="2829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NeueHaasGroteskText Pro" panose="020B0504020202020204" pitchFamily="34" charset="77"/>
              </a:rPr>
              <a:t>Learn more about our resources at </a:t>
            </a:r>
          </a:p>
          <a:p>
            <a:r>
              <a:rPr lang="it-IT" sz="1200" b="1" u="sng" dirty="0">
                <a:latin typeface="NeueHaasGroteskText Pro" panose="020B0504020202020204" pitchFamily="34" charset="77"/>
              </a:rPr>
              <a:t>www.foodeducators.eu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D5EBBC8-6E56-0550-8924-D9B2E27DD4B5}"/>
              </a:ext>
            </a:extLst>
          </p:cNvPr>
          <p:cNvSpPr txBox="1"/>
          <p:nvPr/>
        </p:nvSpPr>
        <p:spPr>
          <a:xfrm>
            <a:off x="3858525" y="2210226"/>
            <a:ext cx="9579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/>
              <a:t>OUR VISION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0DC6CB2-B07E-D278-EC55-E0E249EF7C1D}"/>
              </a:ext>
            </a:extLst>
          </p:cNvPr>
          <p:cNvSpPr txBox="1"/>
          <p:nvPr/>
        </p:nvSpPr>
        <p:spPr>
          <a:xfrm>
            <a:off x="3858526" y="3124628"/>
            <a:ext cx="113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/>
              <a:t>OUR MISSION</a:t>
            </a:r>
          </a:p>
        </p:txBody>
      </p:sp>
    </p:spTree>
    <p:extLst>
      <p:ext uri="{BB962C8B-B14F-4D97-AF65-F5344CB8AC3E}">
        <p14:creationId xmlns:p14="http://schemas.microsoft.com/office/powerpoint/2010/main" val="29886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62B2B1-0C15-CE66-66E1-0DDC20CF7D42}"/>
              </a:ext>
            </a:extLst>
          </p:cNvPr>
          <p:cNvSpPr txBox="1"/>
          <p:nvPr/>
        </p:nvSpPr>
        <p:spPr>
          <a:xfrm>
            <a:off x="488666" y="473519"/>
            <a:ext cx="24898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Feature Deck" pitchFamily="2" charset="77"/>
              </a:rPr>
              <a:t>Why should your students learn </a:t>
            </a:r>
            <a:br>
              <a:rPr lang="it-IT" sz="2000" dirty="0">
                <a:latin typeface="Feature Deck" pitchFamily="2" charset="77"/>
              </a:rPr>
            </a:br>
            <a:r>
              <a:rPr lang="it-IT" sz="2000" dirty="0">
                <a:latin typeface="Feature Deck" pitchFamily="2" charset="77"/>
              </a:rPr>
              <a:t>about food, </a:t>
            </a:r>
            <a:r>
              <a:rPr lang="it-IT" sz="2000" b="1" dirty="0">
                <a:latin typeface="Feature Deck" pitchFamily="2" charset="77"/>
              </a:rPr>
              <a:t>health</a:t>
            </a:r>
            <a:r>
              <a:rPr lang="it-IT" sz="2000" dirty="0">
                <a:latin typeface="Feature Deck" pitchFamily="2" charset="77"/>
              </a:rPr>
              <a:t>, </a:t>
            </a:r>
            <a:r>
              <a:rPr lang="it-IT" sz="2000" b="1" dirty="0">
                <a:latin typeface="Feature Deck" pitchFamily="2" charset="77"/>
              </a:rPr>
              <a:t>sustainability</a:t>
            </a:r>
            <a:r>
              <a:rPr lang="it-IT" sz="2000" dirty="0">
                <a:latin typeface="Feature Deck" pitchFamily="2" charset="77"/>
              </a:rPr>
              <a:t>, and </a:t>
            </a:r>
            <a:r>
              <a:rPr lang="it-IT" sz="2000" b="1" dirty="0">
                <a:latin typeface="Feature Deck" pitchFamily="2" charset="77"/>
              </a:rPr>
              <a:t>agrifood careers</a:t>
            </a:r>
            <a:r>
              <a:rPr lang="it-IT" sz="2000" dirty="0">
                <a:latin typeface="Feature Deck" pitchFamily="2" charset="77"/>
              </a:rPr>
              <a:t>?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7E445A1-416E-1BAC-5E3C-B0AA057EE429}"/>
              </a:ext>
            </a:extLst>
          </p:cNvPr>
          <p:cNvSpPr txBox="1"/>
          <p:nvPr/>
        </p:nvSpPr>
        <p:spPr>
          <a:xfrm>
            <a:off x="1373395" y="2337226"/>
            <a:ext cx="19376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NeueHaasGroteskText Pro" panose="020B0504020202020204" pitchFamily="34" charset="77"/>
              </a:rPr>
              <a:t>Healthy lifestyles habits developed at a young age are crucial to prevent the development of non-communicable (behavior-related) diseases later in life.</a:t>
            </a:r>
            <a:br>
              <a:rPr lang="it-IT" sz="1000" dirty="0">
                <a:latin typeface="NeueHaasGroteskText Pro" panose="020B0504020202020204" pitchFamily="34" charset="77"/>
              </a:rPr>
            </a:br>
            <a:endParaRPr lang="it-IT" sz="1000" dirty="0">
              <a:latin typeface="NeueHaasGroteskText Pro" panose="020B0504020202020204" pitchFamily="34" charset="77"/>
            </a:endParaRPr>
          </a:p>
          <a:p>
            <a:endParaRPr lang="it-IT" sz="1000" dirty="0">
              <a:latin typeface="NeueHaasGroteskText Pro" panose="020B0504020202020204" pitchFamily="34" charset="77"/>
            </a:endParaRPr>
          </a:p>
          <a:p>
            <a:r>
              <a:rPr lang="it-IT" sz="1000" dirty="0">
                <a:latin typeface="NeueHaasGroteskText Pro" panose="020B0504020202020204" pitchFamily="34" charset="77"/>
              </a:rPr>
              <a:t>In many European countries, there is a gap in nutritional education, especially </a:t>
            </a:r>
          </a:p>
          <a:p>
            <a:r>
              <a:rPr lang="it-IT" sz="1000" dirty="0">
                <a:latin typeface="NeueHaasGroteskText Pro" panose="020B0504020202020204" pitchFamily="34" charset="77"/>
              </a:rPr>
              <a:t>relating to critical thinking and current scientific knowledge.</a:t>
            </a:r>
          </a:p>
          <a:p>
            <a:br>
              <a:rPr lang="it-IT" sz="1000" dirty="0">
                <a:latin typeface="NeueHaasGroteskText Pro" panose="020B0504020202020204" pitchFamily="34" charset="77"/>
              </a:rPr>
            </a:br>
            <a:endParaRPr lang="it-IT" sz="1000" dirty="0">
              <a:latin typeface="NeueHaasGroteskText Pro" panose="020B0504020202020204" pitchFamily="34" charset="77"/>
            </a:endParaRPr>
          </a:p>
          <a:p>
            <a:r>
              <a:rPr lang="it-IT" sz="1000" dirty="0">
                <a:latin typeface="NeueHaasGroteskText Pro" panose="020B0504020202020204" pitchFamily="34" charset="77"/>
              </a:rPr>
              <a:t>Food literacy frow a young age is essential in supporting the urgently needed transformation of the food system towards healthier and more sustainable diets.</a:t>
            </a:r>
          </a:p>
          <a:p>
            <a:br>
              <a:rPr lang="it-IT" sz="1000" dirty="0">
                <a:latin typeface="NeueHaasGroteskText Pro" panose="020B0504020202020204" pitchFamily="34" charset="77"/>
              </a:rPr>
            </a:br>
            <a:r>
              <a:rPr lang="it-IT" sz="1000" dirty="0">
                <a:latin typeface="NeueHaasGroteskText Pro" panose="020B0504020202020204" pitchFamily="34" charset="77"/>
              </a:rPr>
              <a:t>The EU agrifood sector faces challenges, including the lack of a skilled workforce with a wide variety of professional profiles.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BF83DE8-14BE-42D9-9CA5-F3242FAE1360}"/>
              </a:ext>
            </a:extLst>
          </p:cNvPr>
          <p:cNvSpPr txBox="1"/>
          <p:nvPr/>
        </p:nvSpPr>
        <p:spPr>
          <a:xfrm>
            <a:off x="3836889" y="473519"/>
            <a:ext cx="2829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NeueHaasGroteskText Pro Md" panose="020B0504020202020204" pitchFamily="34" charset="77"/>
              </a:rPr>
              <a:t>FoodEducators learning materials are built around 4 themes.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6E90D1C-E5F3-A474-CF0D-EED704A456D9}"/>
              </a:ext>
            </a:extLst>
          </p:cNvPr>
          <p:cNvSpPr txBox="1"/>
          <p:nvPr/>
        </p:nvSpPr>
        <p:spPr>
          <a:xfrm>
            <a:off x="3930956" y="12546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latin typeface="NeueHaasGroteskText Pro" panose="020B0504020202020204" pitchFamily="34" charset="77"/>
              </a:rPr>
              <a:t>Agrifood Jobs &amp; Careers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66F381B-595D-FE15-30F5-EE3B9DC3D4F1}"/>
              </a:ext>
            </a:extLst>
          </p:cNvPr>
          <p:cNvSpPr txBox="1"/>
          <p:nvPr/>
        </p:nvSpPr>
        <p:spPr>
          <a:xfrm>
            <a:off x="3930956" y="18134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latin typeface="NeueHaasGroteskText Pro" panose="020B0504020202020204" pitchFamily="34" charset="77"/>
              </a:rPr>
              <a:t>Food Science &amp; Food System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3B22604-916A-5CF5-79C9-8135168477A6}"/>
              </a:ext>
            </a:extLst>
          </p:cNvPr>
          <p:cNvSpPr txBox="1"/>
          <p:nvPr/>
        </p:nvSpPr>
        <p:spPr>
          <a:xfrm>
            <a:off x="3930956" y="23722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latin typeface="NeueHaasGroteskText Pro" panose="020B0504020202020204" pitchFamily="34" charset="77"/>
              </a:rPr>
              <a:t>Food &amp; Sustainability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9C81221-08F7-A949-DC50-FDD2F02AB603}"/>
              </a:ext>
            </a:extLst>
          </p:cNvPr>
          <p:cNvSpPr txBox="1"/>
          <p:nvPr/>
        </p:nvSpPr>
        <p:spPr>
          <a:xfrm>
            <a:off x="3930956" y="29310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latin typeface="NeueHaasGroteskText Pro" panose="020B0504020202020204" pitchFamily="34" charset="77"/>
              </a:rPr>
              <a:t>Food &amp; Healthy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C91DC72-A1BB-0F29-8128-E8CA47CF6921}"/>
              </a:ext>
            </a:extLst>
          </p:cNvPr>
          <p:cNvSpPr txBox="1"/>
          <p:nvPr/>
        </p:nvSpPr>
        <p:spPr>
          <a:xfrm>
            <a:off x="3836889" y="3496119"/>
            <a:ext cx="2829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NeueHaasGroteskText Pro Md" panose="020B0504020202020204" pitchFamily="34" charset="77"/>
              </a:rPr>
              <a:t>Our programme focuses on </a:t>
            </a:r>
          </a:p>
          <a:p>
            <a:r>
              <a:rPr lang="it-IT" sz="1200" dirty="0">
                <a:latin typeface="NeueHaasGroteskText Pro Md" panose="020B0504020202020204" pitchFamily="34" charset="77"/>
              </a:rPr>
              <a:t>these main learning objectives: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AB60AB1-9C94-D6BC-467B-A22B597B3FD9}"/>
              </a:ext>
            </a:extLst>
          </p:cNvPr>
          <p:cNvSpPr txBox="1"/>
          <p:nvPr/>
        </p:nvSpPr>
        <p:spPr>
          <a:xfrm>
            <a:off x="4929395" y="4166026"/>
            <a:ext cx="19376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latin typeface="NeueHaasGroteskText Pro" panose="020B0504020202020204" pitchFamily="34" charset="77"/>
              </a:rPr>
              <a:t>Inspiring health and sustainable food choices and agrifood careers.</a:t>
            </a:r>
          </a:p>
          <a:p>
            <a:endParaRPr lang="it-IT" sz="1000" dirty="0">
              <a:latin typeface="NeueHaasGroteskText Pro" panose="020B0504020202020204" pitchFamily="34" charset="77"/>
            </a:endParaRPr>
          </a:p>
          <a:p>
            <a:r>
              <a:rPr lang="it-IT" sz="1000" dirty="0">
                <a:latin typeface="NeueHaasGroteskText Pro" panose="020B0504020202020204" pitchFamily="34" charset="77"/>
              </a:rPr>
              <a:t>Understanding healthy and sustainable eating patterns to become well informed, conscious consumers – from farm to fork to disposal.</a:t>
            </a:r>
          </a:p>
          <a:p>
            <a:endParaRPr lang="it-IT" sz="1000" dirty="0">
              <a:latin typeface="NeueHaasGroteskText Pro" panose="020B0504020202020204" pitchFamily="34" charset="77"/>
            </a:endParaRPr>
          </a:p>
          <a:p>
            <a:r>
              <a:rPr lang="it-IT" sz="1000" dirty="0">
                <a:latin typeface="NeueHaasGroteskText Pro" panose="020B0504020202020204" pitchFamily="34" charset="77"/>
              </a:rPr>
              <a:t>Inspiring leadership, </a:t>
            </a:r>
            <a:br>
              <a:rPr lang="it-IT" sz="1000" dirty="0">
                <a:latin typeface="NeueHaasGroteskText Pro" panose="020B0504020202020204" pitchFamily="34" charset="77"/>
              </a:rPr>
            </a:br>
            <a:r>
              <a:rPr lang="it-IT" sz="1000" dirty="0">
                <a:latin typeface="NeueHaasGroteskText Pro" panose="020B0504020202020204" pitchFamily="34" charset="77"/>
              </a:rPr>
              <a:t>food science literacy, entrepreneurial mindsets, </a:t>
            </a:r>
            <a:br>
              <a:rPr lang="it-IT" sz="1000" dirty="0">
                <a:latin typeface="NeueHaasGroteskText Pro" panose="020B0504020202020204" pitchFamily="34" charset="77"/>
              </a:rPr>
            </a:br>
            <a:r>
              <a:rPr lang="it-IT" sz="1000" dirty="0">
                <a:latin typeface="NeueHaasGroteskText Pro" panose="020B0504020202020204" pitchFamily="34" charset="77"/>
              </a:rPr>
              <a:t>and vocational possibilities amoung young peole </a:t>
            </a:r>
            <a:br>
              <a:rPr lang="it-IT" sz="1000" dirty="0">
                <a:latin typeface="NeueHaasGroteskText Pro" panose="020B0504020202020204" pitchFamily="34" charset="77"/>
              </a:rPr>
            </a:br>
            <a:r>
              <a:rPr lang="it-IT" sz="1000" dirty="0">
                <a:latin typeface="NeueHaasGroteskText Pro" panose="020B0504020202020204" pitchFamily="34" charset="77"/>
              </a:rPr>
              <a:t>aged 8 to 18 years old.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AEE16C1-E886-025C-7F88-5ABDA8C2E263}"/>
              </a:ext>
            </a:extLst>
          </p:cNvPr>
          <p:cNvSpPr txBox="1"/>
          <p:nvPr/>
        </p:nvSpPr>
        <p:spPr>
          <a:xfrm>
            <a:off x="7171865" y="473519"/>
            <a:ext cx="24898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latin typeface="Feature Deck" pitchFamily="2" charset="77"/>
              </a:rPr>
              <a:t>FoodEducators’</a:t>
            </a:r>
            <a:br>
              <a:rPr lang="it-IT" sz="2000" dirty="0">
                <a:solidFill>
                  <a:schemeClr val="bg1"/>
                </a:solidFill>
                <a:latin typeface="Feature Deck" pitchFamily="2" charset="77"/>
              </a:rPr>
            </a:br>
            <a:r>
              <a:rPr lang="it-IT" sz="2000" dirty="0">
                <a:solidFill>
                  <a:schemeClr val="bg1"/>
                </a:solidFill>
                <a:latin typeface="Feature Deck" pitchFamily="2" charset="77"/>
              </a:rPr>
              <a:t>offer to teachers </a:t>
            </a:r>
            <a:br>
              <a:rPr lang="it-IT" sz="2000" dirty="0">
                <a:solidFill>
                  <a:schemeClr val="bg1"/>
                </a:solidFill>
                <a:latin typeface="Feature Deck" pitchFamily="2" charset="77"/>
              </a:rPr>
            </a:br>
            <a:r>
              <a:rPr lang="it-IT" sz="2000" dirty="0">
                <a:solidFill>
                  <a:schemeClr val="bg1"/>
                </a:solidFill>
                <a:latin typeface="Feature Deck" pitchFamily="2" charset="77"/>
              </a:rPr>
              <a:t>and schools: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6F86C84-C665-52F0-DA4E-85744E14931C}"/>
              </a:ext>
            </a:extLst>
          </p:cNvPr>
          <p:cNvSpPr txBox="1"/>
          <p:nvPr/>
        </p:nvSpPr>
        <p:spPr>
          <a:xfrm>
            <a:off x="7176113" y="1673745"/>
            <a:ext cx="1657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Ready-to-use 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lesson plans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adapted to national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contexts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37093D9-B93D-A3EA-95CE-34ADA57C6159}"/>
              </a:ext>
            </a:extLst>
          </p:cNvPr>
          <p:cNvSpPr txBox="1"/>
          <p:nvPr/>
        </p:nvSpPr>
        <p:spPr>
          <a:xfrm>
            <a:off x="8833156" y="1673746"/>
            <a:ext cx="1657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Students 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worksheets, 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videos and 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experiments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C99D322-4EE4-7983-DD58-305B4B3F1B87}"/>
              </a:ext>
            </a:extLst>
          </p:cNvPr>
          <p:cNvSpPr txBox="1"/>
          <p:nvPr/>
        </p:nvSpPr>
        <p:spPr>
          <a:xfrm>
            <a:off x="7176113" y="2792545"/>
            <a:ext cx="1657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Resources 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for teachers 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and educators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116914C-2431-C58C-6663-ACDDF0639EF1}"/>
              </a:ext>
            </a:extLst>
          </p:cNvPr>
          <p:cNvSpPr txBox="1"/>
          <p:nvPr/>
        </p:nvSpPr>
        <p:spPr>
          <a:xfrm>
            <a:off x="8833156" y="2792546"/>
            <a:ext cx="1657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An EU-wide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food education</a:t>
            </a:r>
            <a:b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dirty="0">
                <a:solidFill>
                  <a:schemeClr val="bg1"/>
                </a:solidFill>
                <a:latin typeface="NeueHaasGroteskText Pro Md" panose="020B0504020202020204" pitchFamily="34" charset="77"/>
              </a:rPr>
              <a:t>community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2948CCF-B397-E8DC-C1E4-1CF46E766651}"/>
              </a:ext>
            </a:extLst>
          </p:cNvPr>
          <p:cNvSpPr txBox="1"/>
          <p:nvPr/>
        </p:nvSpPr>
        <p:spPr>
          <a:xfrm>
            <a:off x="7410166" y="4169219"/>
            <a:ext cx="2489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Feature Deck" pitchFamily="2" charset="77"/>
              </a:rPr>
              <a:t>What teachers say</a:t>
            </a:r>
            <a:br>
              <a:rPr lang="it-IT" sz="2000" dirty="0">
                <a:latin typeface="Feature Deck" pitchFamily="2" charset="77"/>
              </a:rPr>
            </a:br>
            <a:r>
              <a:rPr lang="it-IT" sz="2000" b="1" dirty="0">
                <a:latin typeface="Feature Deck" pitchFamily="2" charset="77"/>
              </a:rPr>
              <a:t>about our materials: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9839DB9-B506-F82E-C3D3-FB36D5DEF4A7}"/>
              </a:ext>
            </a:extLst>
          </p:cNvPr>
          <p:cNvSpPr txBox="1"/>
          <p:nvPr/>
        </p:nvSpPr>
        <p:spPr>
          <a:xfrm>
            <a:off x="7456390" y="5109019"/>
            <a:ext cx="2489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>
                <a:latin typeface="NeueHaasGroteskText Pro" panose="020B0504020202020204" pitchFamily="34" charset="77"/>
              </a:rPr>
              <a:t>These handbooks are a treasure</a:t>
            </a:r>
            <a:br>
              <a:rPr lang="it-IT" sz="1200" i="1" dirty="0">
                <a:latin typeface="NeueHaasGroteskText Pro" panose="020B0504020202020204" pitchFamily="34" charset="77"/>
              </a:rPr>
            </a:br>
            <a:r>
              <a:rPr lang="it-IT" sz="1200" i="1" dirty="0">
                <a:latin typeface="NeueHaasGroteskText Pro" panose="020B0504020202020204" pitchFamily="34" charset="77"/>
              </a:rPr>
              <a:t>box with plenty of goof ideas</a:t>
            </a:r>
            <a:br>
              <a:rPr lang="it-IT" sz="1200" i="1" dirty="0">
                <a:latin typeface="NeueHaasGroteskText Pro" panose="020B0504020202020204" pitchFamily="34" charset="77"/>
              </a:rPr>
            </a:br>
            <a:r>
              <a:rPr lang="it-IT" sz="1200" i="1" dirty="0">
                <a:latin typeface="NeueHaasGroteskText Pro" panose="020B0504020202020204" pitchFamily="34" charset="77"/>
              </a:rPr>
              <a:t>and supporting materials.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CC152108-A79C-08A4-55F4-1D0D96EDD19C}"/>
              </a:ext>
            </a:extLst>
          </p:cNvPr>
          <p:cNvSpPr txBox="1"/>
          <p:nvPr/>
        </p:nvSpPr>
        <p:spPr>
          <a:xfrm>
            <a:off x="7723090" y="6150419"/>
            <a:ext cx="2489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>
                <a:latin typeface="NeueHaasGroteskText Pro" panose="020B0504020202020204" pitchFamily="34" charset="77"/>
              </a:rPr>
              <a:t>The handbooks are practical and activities-oriented. They provide a great foundation to build on.</a:t>
            </a: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9706FBE-4AD3-5862-F51E-EAE0A94A2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6354" y="408134"/>
            <a:ext cx="1320800" cy="1054100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9FC2FF75-7CF9-83E3-86CE-C0AE327E40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695" y="2337226"/>
            <a:ext cx="1726504" cy="1738836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DF173E26-4883-D749-B593-74116111E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1796" y="2466567"/>
            <a:ext cx="1346200" cy="27940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4FECE72A-BFAD-17B4-41ED-1C05010BBB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4467" y="1328903"/>
            <a:ext cx="1346200" cy="27940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20A594BD-2DBE-E613-C1A1-8A5599865C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555" y="1010310"/>
            <a:ext cx="1346200" cy="279400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E2C318B-870E-353E-B2D2-B19C2FFA8220}"/>
              </a:ext>
            </a:extLst>
          </p:cNvPr>
          <p:cNvSpPr txBox="1"/>
          <p:nvPr/>
        </p:nvSpPr>
        <p:spPr>
          <a:xfrm>
            <a:off x="3858525" y="4182358"/>
            <a:ext cx="957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/>
              <a:t>SYSTEMS</a:t>
            </a:r>
            <a:br>
              <a:rPr lang="it-IT" sz="1000" b="1" dirty="0"/>
            </a:br>
            <a:r>
              <a:rPr lang="it-IT" sz="1000" b="1" dirty="0"/>
              <a:t>THINKING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37F618F-5CB3-939E-8D55-DD5AEB01AEE3}"/>
              </a:ext>
            </a:extLst>
          </p:cNvPr>
          <p:cNvSpPr txBox="1"/>
          <p:nvPr/>
        </p:nvSpPr>
        <p:spPr>
          <a:xfrm>
            <a:off x="3858525" y="4791958"/>
            <a:ext cx="10708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/>
              <a:t>SUSTAINABLE</a:t>
            </a:r>
            <a:br>
              <a:rPr lang="it-IT" sz="1000" b="1" dirty="0"/>
            </a:br>
            <a:r>
              <a:rPr lang="it-IT" sz="1000" b="1" dirty="0"/>
              <a:t>AND HEALTHY </a:t>
            </a:r>
            <a:br>
              <a:rPr lang="it-IT" sz="1000" b="1" dirty="0"/>
            </a:br>
            <a:r>
              <a:rPr lang="it-IT" sz="1000" b="1" dirty="0"/>
              <a:t>LIFESTYLES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89DD3DF-442D-03BC-810A-3815419414FE}"/>
              </a:ext>
            </a:extLst>
          </p:cNvPr>
          <p:cNvSpPr txBox="1"/>
          <p:nvPr/>
        </p:nvSpPr>
        <p:spPr>
          <a:xfrm>
            <a:off x="3858525" y="5706358"/>
            <a:ext cx="1070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/>
              <a:t>AGRIFOOD</a:t>
            </a:r>
            <a:br>
              <a:rPr lang="it-IT" sz="1000" b="1" dirty="0"/>
            </a:br>
            <a:r>
              <a:rPr lang="it-IT" sz="1000" b="1" dirty="0"/>
              <a:t>CAREERS</a:t>
            </a:r>
          </a:p>
        </p:txBody>
      </p:sp>
    </p:spTree>
    <p:extLst>
      <p:ext uri="{BB962C8B-B14F-4D97-AF65-F5344CB8AC3E}">
        <p14:creationId xmlns:p14="http://schemas.microsoft.com/office/powerpoint/2010/main" val="875340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ACA4E38717A54B923DEDE8CCFAED71" ma:contentTypeVersion="18" ma:contentTypeDescription="Create a new document." ma:contentTypeScope="" ma:versionID="c9c542f6b67bda35e5a559c45f9c546b">
  <xsd:schema xmlns:xsd="http://www.w3.org/2001/XMLSchema" xmlns:xs="http://www.w3.org/2001/XMLSchema" xmlns:p="http://schemas.microsoft.com/office/2006/metadata/properties" xmlns:ns2="182f9a79-6dec-4984-9c65-a99d2870daa9" xmlns:ns3="39ed24c3-b5d1-4a2b-b0f5-2d4115204c49" targetNamespace="http://schemas.microsoft.com/office/2006/metadata/properties" ma:root="true" ma:fieldsID="6531fff53291055e870e700bb263757e" ns2:_="" ns3:_="">
    <xsd:import namespace="182f9a79-6dec-4984-9c65-a99d2870daa9"/>
    <xsd:import namespace="39ed24c3-b5d1-4a2b-b0f5-2d4115204c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MediaServiceSearchProperties" minOccurs="0"/>
                <xsd:element ref="ns2:Languagevers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2f9a79-6dec-4984-9c65-a99d2870da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b4427c30-779f-4929-a31c-31fc6a806c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nguageversion" ma:index="23" nillable="true" ma:displayName="Language version" ma:format="Dropdown" ma:internalName="Languageversion">
      <xsd:simpleType>
        <xsd:union memberTypes="dms:Text">
          <xsd:simpleType>
            <xsd:restriction base="dms:Choice">
              <xsd:enumeration value="ENGLISH"/>
              <xsd:enumeration value="Bulgarian"/>
              <xsd:enumeration value="Croatian"/>
              <xsd:enumeration value="Czech"/>
              <xsd:enumeration value="Greek"/>
              <xsd:enumeration value="Hungarian"/>
              <xsd:enumeration value="Italian"/>
              <xsd:enumeration value="Latvian"/>
              <xsd:enumeration value="Lithuanian"/>
              <xsd:enumeration value="Portuguese"/>
              <xsd:enumeration value="Polish"/>
              <xsd:enumeration value="Romanian"/>
              <xsd:enumeration value="Spanish"/>
              <xsd:enumeration value="Slovak"/>
              <xsd:enumeration value="Slovenian"/>
              <xsd:enumeration value="Turkish"/>
            </xsd:restriction>
          </xsd:simpleType>
        </xsd:un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ed24c3-b5d1-4a2b-b0f5-2d4115204c4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c4ef79a-a9e4-47a0-a631-b33fc44f3dac}" ma:internalName="TaxCatchAll" ma:showField="CatchAllData" ma:web="39ed24c3-b5d1-4a2b-b0f5-2d4115204c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9ed24c3-b5d1-4a2b-b0f5-2d4115204c49" xsi:nil="true"/>
    <lcf76f155ced4ddcb4097134ff3c332f xmlns="182f9a79-6dec-4984-9c65-a99d2870daa9">
      <Terms xmlns="http://schemas.microsoft.com/office/infopath/2007/PartnerControls"/>
    </lcf76f155ced4ddcb4097134ff3c332f>
    <Languageversion xmlns="182f9a79-6dec-4984-9c65-a99d2870daa9" xsi:nil="true"/>
  </documentManagement>
</p:properties>
</file>

<file path=customXml/itemProps1.xml><?xml version="1.0" encoding="utf-8"?>
<ds:datastoreItem xmlns:ds="http://schemas.openxmlformats.org/officeDocument/2006/customXml" ds:itemID="{EAB775E0-8CF4-4EEC-9EDE-A5667C9E8412}"/>
</file>

<file path=customXml/itemProps2.xml><?xml version="1.0" encoding="utf-8"?>
<ds:datastoreItem xmlns:ds="http://schemas.openxmlformats.org/officeDocument/2006/customXml" ds:itemID="{32B1889B-A04F-4BB5-ADDB-DA50A729FD91}"/>
</file>

<file path=customXml/itemProps3.xml><?xml version="1.0" encoding="utf-8"?>
<ds:datastoreItem xmlns:ds="http://schemas.openxmlformats.org/officeDocument/2006/customXml" ds:itemID="{DA831A2D-5392-4759-A13D-0B609F376BE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429</Words>
  <Application>Microsoft Macintosh PowerPoint</Application>
  <PresentationFormat>Custom</PresentationFormat>
  <Paragraphs>43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 Display</vt:lpstr>
      <vt:lpstr>NeueHaasGroteskText Pro</vt:lpstr>
      <vt:lpstr>Aptos</vt:lpstr>
      <vt:lpstr>NeueHaasGroteskText Pro Md</vt:lpstr>
      <vt:lpstr>Arial</vt:lpstr>
      <vt:lpstr>Feature Deck</vt:lpstr>
      <vt:lpstr>Tema di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Emma Berthaud</dc:creator>
  <cp:lastModifiedBy>Emma Berthaud (Contractor)</cp:lastModifiedBy>
  <cp:revision>10</cp:revision>
  <dcterms:created xsi:type="dcterms:W3CDTF">2024-02-28T16:28:28Z</dcterms:created>
  <dcterms:modified xsi:type="dcterms:W3CDTF">2024-09-11T16:00:35Z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0x01010086ACA4E38717A54B923DEDE8CCFAED71</vt:lpwstr>
  </property>
</Properties>
</file>